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8288000" cy="10287000"/>
  <p:notesSz cx="6858000" cy="9144000"/>
  <p:embeddedFontLst>
    <p:embeddedFont>
      <p:font typeface="Arimo" panose="020B0604020202020204" charset="0"/>
      <p:regular r:id="rId29"/>
    </p:embeddedFont>
    <p:embeddedFont>
      <p:font typeface="Canva Sans" panose="020B0604020202020204" charset="0"/>
      <p:regular r:id="rId30"/>
    </p:embeddedFont>
    <p:embeddedFont>
      <p:font typeface="Canva Sans Bold" panose="020B0604020202020204" charset="0"/>
      <p:regular r:id="rId31"/>
      <p:bold r:id="rId32"/>
    </p:embeddedFont>
    <p:embeddedFont>
      <p:font typeface="Nunito" pitchFamily="2" charset="0"/>
      <p:regular r:id="rId33"/>
      <p:bold r:id="rId34"/>
    </p:embeddedFont>
    <p:embeddedFont>
      <p:font typeface="Nunito Bold" charset="0"/>
      <p:regular r:id="rId35"/>
      <p:bold r:id="rId36"/>
    </p:embeddedFont>
    <p:embeddedFont>
      <p:font typeface="Nunito Bold Bold" panose="020B0604020202020204"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6" autoAdjust="0"/>
  </p:normalViewPr>
  <p:slideViewPr>
    <p:cSldViewPr>
      <p:cViewPr varScale="1">
        <p:scale>
          <a:sx n="69" d="100"/>
          <a:sy n="69" d="100"/>
        </p:scale>
        <p:origin x="8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 things to mention</a:t>
            </a:r>
          </a:p>
          <a:p>
            <a:endParaRPr lang="en-US"/>
          </a:p>
          <a:p>
            <a:r>
              <a:rPr lang="en-US"/>
              <a:t>The longer you have diabetes for the greater your risk of developing diabetic retinopathy.</a:t>
            </a:r>
          </a:p>
          <a:p>
            <a:endParaRPr lang="en-US"/>
          </a:p>
          <a:p>
            <a:r>
              <a:rPr lang="en-US"/>
              <a:t>This graph can look scary and as if diabetic retinopathy and blindess is inevitable.</a:t>
            </a:r>
          </a:p>
          <a:p>
            <a:endParaRPr lang="en-US"/>
          </a:p>
          <a:p>
            <a:r>
              <a:rPr lang="en-US"/>
              <a:t>But its not</a:t>
            </a:r>
          </a:p>
          <a:p>
            <a:endParaRPr lang="en-US"/>
          </a:p>
          <a:p>
            <a:r>
              <a:rPr lang="en-US"/>
              <a:t>Things in the future may changes with HCL but we'll come to that next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Since screening started in 2003 we’ve been collecting data to look at how frequently we should be screening. </a:t>
            </a:r>
          </a:p>
          <a:p>
            <a:endParaRPr lang="en-US"/>
          </a:p>
          <a:p>
            <a:r>
              <a:rPr lang="en-US"/>
              <a:t>These figures are from 7 screening programmes across the UK. </a:t>
            </a:r>
          </a:p>
          <a:p>
            <a:endParaRPr lang="en-US"/>
          </a:p>
          <a:p>
            <a:r>
              <a:rPr lang="en-US"/>
              <a:t>Figure A is for those without retinopathy at 2 screening intervals and the level of progression to Referrable retinopathy of the next 4 years. At one year the risk was between 0.1 and 0.6% at four years it is 0.6 to 3.6%.</a:t>
            </a:r>
          </a:p>
          <a:p>
            <a:endParaRPr lang="en-US"/>
          </a:p>
          <a:p>
            <a:r>
              <a:rPr lang="en-US"/>
              <a:t>Figure B is for those with mild NPDR in 1 eye at 2 screening intervals. The risk of developing referrable DR at 1 year is 0.9-5% and at 4 years increased to 7.6-17.7%.</a:t>
            </a:r>
          </a:p>
          <a:p>
            <a:endParaRPr lang="en-US"/>
          </a:p>
          <a:p>
            <a:r>
              <a:rPr lang="en-US"/>
              <a:t>Figure C is for those with mild NPDR in both eyes at 2 screenings. The risk of developing referrable DR at 1 year was between 8.3-15.4% and at year 4 was 20.6% - 46.3%.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every 1% (11mmol/mol)reduction in HbA1c means a 35% reduction in the risk of developing retinopathy </a:t>
            </a:r>
          </a:p>
          <a:p>
            <a:endParaRPr lang="en-US"/>
          </a:p>
          <a:p>
            <a:r>
              <a:rPr lang="en-US"/>
              <a:t>repeat </a:t>
            </a:r>
          </a:p>
          <a:p>
            <a:endParaRPr lang="en-US"/>
          </a:p>
          <a:p>
            <a:r>
              <a:rPr lang="en-US"/>
              <a:t>repeat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 things to mention</a:t>
            </a:r>
          </a:p>
          <a:p>
            <a:endParaRPr lang="en-US"/>
          </a:p>
          <a:p>
            <a:r>
              <a:rPr lang="en-US"/>
              <a:t>The longer you have diabetes for the greater your risk of developing diabetic retinopathy.</a:t>
            </a:r>
          </a:p>
          <a:p>
            <a:endParaRPr lang="en-US"/>
          </a:p>
          <a:p>
            <a:r>
              <a:rPr lang="en-US"/>
              <a:t>This graph can look scary and as if diabetic retinopathy and blindess is inevitable.</a:t>
            </a:r>
          </a:p>
          <a:p>
            <a:endParaRPr lang="en-US"/>
          </a:p>
          <a:p>
            <a:r>
              <a:rPr lang="en-US"/>
              <a:t>But its not</a:t>
            </a:r>
          </a:p>
          <a:p>
            <a:endParaRPr lang="en-US"/>
          </a:p>
          <a:p>
            <a:r>
              <a:rPr lang="en-US"/>
              <a:t>Things in the future may changes with HCL but we'll come to that next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true as I've already said lowering HbA1c levels or increasing time in range reduces your risk of developing retinopathy as well as being better for you and your body.</a:t>
            </a:r>
          </a:p>
          <a:p>
            <a:endParaRPr lang="en-US"/>
          </a:p>
          <a:p>
            <a:r>
              <a:rPr lang="en-US"/>
              <a:t>But there is evidence to show that if we do this too fast then retinopathy can get worse. </a:t>
            </a:r>
          </a:p>
          <a:p>
            <a:endParaRPr lang="en-US"/>
          </a:p>
          <a:p>
            <a:r>
              <a:rPr lang="en-US"/>
              <a:t>This evidence does not come from HCL studies as this has yet to be looked at. But it does come from studies of other therapies and circumstances that have seen large reductions in HbA1c like bariatric surgery, starting insulin therapy, pregnancy and starting GLP-1. So it's not caused by the method that reduces the blood glucose levels but from the reduction itself.</a:t>
            </a:r>
          </a:p>
          <a:p>
            <a:endParaRPr lang="en-US"/>
          </a:p>
          <a:p>
            <a:r>
              <a:rPr lang="en-US"/>
              <a:t>There is a lot we do not know about this early worsening of diabetic retinopathy phenomenon. Like how fast is too fast, how big a drop is too much, who is most at risk or even why it happens.</a:t>
            </a:r>
          </a:p>
          <a:p>
            <a:endParaRPr lang="en-US"/>
          </a:p>
          <a:p>
            <a:r>
              <a:rPr lang="en-US"/>
              <a:t>Also in most instances it would be very difficult if not impossible to slow down the speed of change. So what can we do about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NHS England has recognised this as an issue and has sent guidance out to all diabetes centres.</a:t>
            </a:r>
          </a:p>
          <a:p>
            <a:endParaRPr lang="en-US"/>
          </a:p>
          <a:p>
            <a:r>
              <a:rPr lang="en-US"/>
              <a:t>They have devised a pathway to help teams decide when to initiate HCL.</a:t>
            </a:r>
          </a:p>
          <a:p>
            <a:endParaRPr lang="en-US"/>
          </a:p>
          <a:p>
            <a:r>
              <a:rPr lang="en-US"/>
              <a:t>It should be remembered that HCL benefits go beyond lower glucose levels and improved time in range to improved quality of life and sleep. People with diabetic retinopathy should still benefit from these and it should not be a barrier to starting HCL. But we do need to be cautious as we must not forget the impact on QOL if sight deteriorates and we need to ensure the person knows the risks they are taking and where to seek help if needed.</a:t>
            </a:r>
          </a:p>
          <a:p>
            <a:endParaRPr lang="en-US"/>
          </a:p>
          <a:p>
            <a:r>
              <a:rPr lang="en-US"/>
              <a:t>So the pathway includes ensure a retinopathy check has been completed recently, if there is pre-proliferative or proliferative retinopathy or maculopathy then there should be a discussion with the ophthalmology team to ensure they can do more frequent monitoring and that a drop in HbA1c isn't going to impact any treatment that may be needed.</a:t>
            </a:r>
          </a:p>
          <a:p>
            <a:endParaRPr lang="en-US"/>
          </a:p>
          <a:p>
            <a:r>
              <a:rPr lang="en-US"/>
              <a:t>Full discussion with the patient around the risks and signs and symptoms should occur and if all agree HCL should start.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the benefits of closed loop not just to glycaemic management but also the qol improvements having diabetic retinopathy and the risk of early worsening shouldn't be barrier to this technology.</a:t>
            </a:r>
          </a:p>
          <a:p>
            <a:endParaRPr lang="en-US"/>
          </a:p>
          <a:p>
            <a:r>
              <a:rPr lang="en-US"/>
              <a:t>But equally we can't ignore the potential  damage that could be caused to eye sight and the qol consequences of this. </a:t>
            </a:r>
          </a:p>
          <a:p>
            <a:endParaRPr lang="en-US"/>
          </a:p>
          <a:p>
            <a:r>
              <a:rPr lang="en-US"/>
              <a:t>So NHS England have issued a letter to all diabetes centres in England with this pathway. It starts with having an assessment for retinopathy before starting HCL. If this is up to date and there is no retinopathy or background retinopathy the risks are far lower but they suggest people should be on annual screening.</a:t>
            </a:r>
          </a:p>
          <a:p>
            <a:endParaRPr lang="en-US"/>
          </a:p>
          <a:p>
            <a:r>
              <a:rPr lang="en-US"/>
              <a:t>If retinopathy is at a level of pre-proliferative DR proliferative DR or maculopathy then the HbA1c should be reviewed and the HCL start should be discussed with an ophthalmologist. In addition, the risks should be discussed with the patient at the time as well as the signs and symptoms of visual problems as well as where to seek help.</a:t>
            </a:r>
          </a:p>
          <a:p>
            <a:endParaRPr lang="en-US"/>
          </a:p>
          <a:p>
            <a:r>
              <a:rPr lang="en-US"/>
              <a:t>The data will be collected in the National diabetes audit so we can understand more about this problem.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gif"/><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2.svg"/><Relationship Id="rId10" Type="http://schemas.openxmlformats.org/officeDocument/2006/relationships/image" Target="../media/image52.png"/><Relationship Id="rId4" Type="http://schemas.openxmlformats.org/officeDocument/2006/relationships/image" Target="../media/image1.png"/><Relationship Id="rId9" Type="http://schemas.openxmlformats.org/officeDocument/2006/relationships/image" Target="../media/image51.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openxmlformats.org/officeDocument/2006/relationships/image" Target="../media/image45.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10.svg"/><Relationship Id="rId19" Type="http://schemas.openxmlformats.org/officeDocument/2006/relationships/image" Target="../media/image56.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gif"/><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61.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5.svg"/><Relationship Id="rId5" Type="http://schemas.openxmlformats.org/officeDocument/2006/relationships/image" Target="../media/image58.svg"/><Relationship Id="rId10" Type="http://schemas.openxmlformats.org/officeDocument/2006/relationships/image" Target="../media/image54.png"/><Relationship Id="rId4" Type="http://schemas.openxmlformats.org/officeDocument/2006/relationships/image" Target="../media/image57.png"/><Relationship Id="rId9" Type="http://schemas.openxmlformats.org/officeDocument/2006/relationships/image" Target="../media/image60.sv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34.svg"/><Relationship Id="rId7" Type="http://schemas.openxmlformats.org/officeDocument/2006/relationships/image" Target="../media/image65.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1.svg"/><Relationship Id="rId4" Type="http://schemas.openxmlformats.org/officeDocument/2006/relationships/image" Target="../media/image4.sv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hyperlink" Target="https://www.drwf.org.uk/media/ywsnfeb1/drwf-eye-health-and-diabetes.pdf"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7.svg"/><Relationship Id="rId4" Type="http://schemas.openxmlformats.org/officeDocument/2006/relationships/image" Target="../media/image34.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svg"/><Relationship Id="rId18" Type="http://schemas.openxmlformats.org/officeDocument/2006/relationships/image" Target="../media/image19.png"/><Relationship Id="rId26" Type="http://schemas.openxmlformats.org/officeDocument/2006/relationships/image" Target="../media/image30.svg"/><Relationship Id="rId3" Type="http://schemas.openxmlformats.org/officeDocument/2006/relationships/image" Target="../media/image28.svg"/><Relationship Id="rId21" Type="http://schemas.openxmlformats.org/officeDocument/2006/relationships/image" Target="../media/image16.svg"/><Relationship Id="rId7" Type="http://schemas.openxmlformats.org/officeDocument/2006/relationships/image" Target="../media/image4.svg"/><Relationship Id="rId12" Type="http://schemas.openxmlformats.org/officeDocument/2006/relationships/image" Target="../media/image7.png"/><Relationship Id="rId17" Type="http://schemas.openxmlformats.org/officeDocument/2006/relationships/image" Target="../media/image12.svg"/><Relationship Id="rId25" Type="http://schemas.openxmlformats.org/officeDocument/2006/relationships/image" Target="../media/image29.png"/><Relationship Id="rId2" Type="http://schemas.openxmlformats.org/officeDocument/2006/relationships/image" Target="../media/image27.png"/><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8.svg"/><Relationship Id="rId24" Type="http://schemas.openxmlformats.org/officeDocument/2006/relationships/image" Target="../media/image26.svg"/><Relationship Id="rId5" Type="http://schemas.openxmlformats.org/officeDocument/2006/relationships/image" Target="../media/image6.svg"/><Relationship Id="rId15" Type="http://schemas.openxmlformats.org/officeDocument/2006/relationships/image" Target="../media/image10.svg"/><Relationship Id="rId23" Type="http://schemas.openxmlformats.org/officeDocument/2006/relationships/image" Target="../media/image25.png"/><Relationship Id="rId28" Type="http://schemas.openxmlformats.org/officeDocument/2006/relationships/image" Target="../media/image32.svg"/><Relationship Id="rId10" Type="http://schemas.openxmlformats.org/officeDocument/2006/relationships/image" Target="../media/image17.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9.png"/><Relationship Id="rId22" Type="http://schemas.openxmlformats.org/officeDocument/2006/relationships/image" Target="../media/image22.png"/><Relationship Id="rId27" Type="http://schemas.openxmlformats.org/officeDocument/2006/relationships/image" Target="../media/image31.png"/></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3.png"/><Relationship Id="rId7"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33.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34.svg"/><Relationship Id="rId7" Type="http://schemas.openxmlformats.org/officeDocument/2006/relationships/image" Target="../media/image7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svg"/><Relationship Id="rId18" Type="http://schemas.openxmlformats.org/officeDocument/2006/relationships/image" Target="../media/image19.png"/><Relationship Id="rId26" Type="http://schemas.openxmlformats.org/officeDocument/2006/relationships/image" Target="../media/image25.png"/><Relationship Id="rId3" Type="http://schemas.openxmlformats.org/officeDocument/2006/relationships/image" Target="../media/image28.svg"/><Relationship Id="rId21" Type="http://schemas.openxmlformats.org/officeDocument/2006/relationships/image" Target="../media/image16.svg"/><Relationship Id="rId7" Type="http://schemas.openxmlformats.org/officeDocument/2006/relationships/image" Target="../media/image4.svg"/><Relationship Id="rId12" Type="http://schemas.openxmlformats.org/officeDocument/2006/relationships/image" Target="../media/image7.png"/><Relationship Id="rId17" Type="http://schemas.openxmlformats.org/officeDocument/2006/relationships/image" Target="../media/image12.svg"/><Relationship Id="rId25" Type="http://schemas.openxmlformats.org/officeDocument/2006/relationships/image" Target="../media/image73.svg"/><Relationship Id="rId2" Type="http://schemas.openxmlformats.org/officeDocument/2006/relationships/image" Target="../media/image27.png"/><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8.svg"/><Relationship Id="rId24" Type="http://schemas.openxmlformats.org/officeDocument/2006/relationships/image" Target="../media/image72.png"/><Relationship Id="rId5" Type="http://schemas.openxmlformats.org/officeDocument/2006/relationships/image" Target="../media/image6.svg"/><Relationship Id="rId15" Type="http://schemas.openxmlformats.org/officeDocument/2006/relationships/image" Target="../media/image10.svg"/><Relationship Id="rId23"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9.png"/><Relationship Id="rId22" Type="http://schemas.openxmlformats.org/officeDocument/2006/relationships/image" Target="../media/image21.gif"/><Relationship Id="rId27"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hyperlink" Target="https://www.drwf.org.uk/understanding-diabetes/information-leafle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4.sv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6534662" flipV="1">
            <a:off x="10637397" y="-6260415"/>
            <a:ext cx="11159046" cy="12081644"/>
          </a:xfrm>
          <a:custGeom>
            <a:avLst/>
            <a:gdLst/>
            <a:ahLst/>
            <a:cxnLst/>
            <a:rect l="l" t="t" r="r" b="b"/>
            <a:pathLst>
              <a:path w="11159046" h="12081644">
                <a:moveTo>
                  <a:pt x="0" y="12081645"/>
                </a:moveTo>
                <a:lnTo>
                  <a:pt x="11159046" y="12081645"/>
                </a:lnTo>
                <a:lnTo>
                  <a:pt x="11159046" y="0"/>
                </a:lnTo>
                <a:lnTo>
                  <a:pt x="0" y="0"/>
                </a:lnTo>
                <a:lnTo>
                  <a:pt x="0" y="120816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2477909">
            <a:off x="-5893489" y="2480644"/>
            <a:ext cx="13865152" cy="15011484"/>
          </a:xfrm>
          <a:custGeom>
            <a:avLst/>
            <a:gdLst/>
            <a:ahLst/>
            <a:cxnLst/>
            <a:rect l="l" t="t" r="r" b="b"/>
            <a:pathLst>
              <a:path w="13865152" h="15011484">
                <a:moveTo>
                  <a:pt x="0" y="0"/>
                </a:moveTo>
                <a:lnTo>
                  <a:pt x="13865152" y="0"/>
                </a:lnTo>
                <a:lnTo>
                  <a:pt x="13865152" y="15011484"/>
                </a:lnTo>
                <a:lnTo>
                  <a:pt x="0" y="15011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2438412" y="3201759"/>
            <a:ext cx="13411176" cy="2143121"/>
          </a:xfrm>
          <a:prstGeom prst="rect">
            <a:avLst/>
          </a:prstGeom>
        </p:spPr>
        <p:txBody>
          <a:bodyPr lIns="0" tIns="0" rIns="0" bIns="0" rtlCol="0" anchor="t">
            <a:spAutoFit/>
          </a:bodyPr>
          <a:lstStyle/>
          <a:p>
            <a:pPr algn="ctr">
              <a:lnSpc>
                <a:spcPts val="5625"/>
              </a:lnSpc>
            </a:pPr>
            <a:r>
              <a:rPr lang="en-US" sz="4500" b="1">
                <a:solidFill>
                  <a:srgbClr val="2D799C"/>
                </a:solidFill>
                <a:latin typeface="Nunito Bold Bold"/>
                <a:ea typeface="Nunito Bold Bold"/>
                <a:cs typeface="Nunito Bold Bold"/>
                <a:sym typeface="Nunito Bold Bold"/>
              </a:rPr>
              <a:t>NAVIGATING THE PATHWAY OF DIABETIC RETINOPATHY: TRIALS AND TRIUMPHS AND THE VISION OF THE FUTURE</a:t>
            </a:r>
          </a:p>
        </p:txBody>
      </p:sp>
      <p:sp>
        <p:nvSpPr>
          <p:cNvPr id="5" name="Freeform 5"/>
          <p:cNvSpPr/>
          <p:nvPr/>
        </p:nvSpPr>
        <p:spPr>
          <a:xfrm rot="1324296">
            <a:off x="536087" y="3797131"/>
            <a:ext cx="2143032" cy="1971589"/>
          </a:xfrm>
          <a:custGeom>
            <a:avLst/>
            <a:gdLst/>
            <a:ahLst/>
            <a:cxnLst/>
            <a:rect l="l" t="t" r="r" b="b"/>
            <a:pathLst>
              <a:path w="2143032" h="1971589">
                <a:moveTo>
                  <a:pt x="0" y="0"/>
                </a:moveTo>
                <a:lnTo>
                  <a:pt x="2143032" y="0"/>
                </a:lnTo>
                <a:lnTo>
                  <a:pt x="2143032" y="1971589"/>
                </a:lnTo>
                <a:lnTo>
                  <a:pt x="0" y="19715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rot="69782">
            <a:off x="15977386" y="1270972"/>
            <a:ext cx="1362403" cy="2531492"/>
          </a:xfrm>
          <a:custGeom>
            <a:avLst/>
            <a:gdLst/>
            <a:ahLst/>
            <a:cxnLst/>
            <a:rect l="l" t="t" r="r" b="b"/>
            <a:pathLst>
              <a:path w="1362403" h="2531492">
                <a:moveTo>
                  <a:pt x="0" y="0"/>
                </a:moveTo>
                <a:lnTo>
                  <a:pt x="1362403" y="0"/>
                </a:lnTo>
                <a:lnTo>
                  <a:pt x="1362403" y="2531492"/>
                </a:lnTo>
                <a:lnTo>
                  <a:pt x="0" y="25314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rot="5257292">
            <a:off x="16142981" y="3470715"/>
            <a:ext cx="1470624" cy="2191987"/>
          </a:xfrm>
          <a:custGeom>
            <a:avLst/>
            <a:gdLst/>
            <a:ahLst/>
            <a:cxnLst/>
            <a:rect l="l" t="t" r="r" b="b"/>
            <a:pathLst>
              <a:path w="1470624" h="2191987">
                <a:moveTo>
                  <a:pt x="0" y="0"/>
                </a:moveTo>
                <a:lnTo>
                  <a:pt x="1470624" y="0"/>
                </a:lnTo>
                <a:lnTo>
                  <a:pt x="1470624" y="2191988"/>
                </a:lnTo>
                <a:lnTo>
                  <a:pt x="0" y="21919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13209316" y="397869"/>
            <a:ext cx="1180961" cy="2662002"/>
          </a:xfrm>
          <a:custGeom>
            <a:avLst/>
            <a:gdLst/>
            <a:ahLst/>
            <a:cxnLst/>
            <a:rect l="l" t="t" r="r" b="b"/>
            <a:pathLst>
              <a:path w="1180961" h="2662002">
                <a:moveTo>
                  <a:pt x="0" y="0"/>
                </a:moveTo>
                <a:lnTo>
                  <a:pt x="1180961" y="0"/>
                </a:lnTo>
                <a:lnTo>
                  <a:pt x="1180961" y="2662002"/>
                </a:lnTo>
                <a:lnTo>
                  <a:pt x="0" y="26620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rot="2030729">
            <a:off x="5297911" y="7627946"/>
            <a:ext cx="1460273" cy="2294715"/>
          </a:xfrm>
          <a:custGeom>
            <a:avLst/>
            <a:gdLst/>
            <a:ahLst/>
            <a:cxnLst/>
            <a:rect l="l" t="t" r="r" b="b"/>
            <a:pathLst>
              <a:path w="1460273" h="2294715">
                <a:moveTo>
                  <a:pt x="0" y="0"/>
                </a:moveTo>
                <a:lnTo>
                  <a:pt x="1460273" y="0"/>
                </a:lnTo>
                <a:lnTo>
                  <a:pt x="1460273" y="2294715"/>
                </a:lnTo>
                <a:lnTo>
                  <a:pt x="0" y="22947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Freeform 10"/>
          <p:cNvSpPr/>
          <p:nvPr/>
        </p:nvSpPr>
        <p:spPr>
          <a:xfrm rot="-938460">
            <a:off x="652866" y="5688678"/>
            <a:ext cx="3497479" cy="4049712"/>
          </a:xfrm>
          <a:custGeom>
            <a:avLst/>
            <a:gdLst/>
            <a:ahLst/>
            <a:cxnLst/>
            <a:rect l="l" t="t" r="r" b="b"/>
            <a:pathLst>
              <a:path w="3497479" h="4049712">
                <a:moveTo>
                  <a:pt x="0" y="0"/>
                </a:moveTo>
                <a:lnTo>
                  <a:pt x="3497479" y="0"/>
                </a:lnTo>
                <a:lnTo>
                  <a:pt x="3497479" y="4049713"/>
                </a:lnTo>
                <a:lnTo>
                  <a:pt x="0" y="40497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1" name="Freeform 11"/>
          <p:cNvSpPr/>
          <p:nvPr/>
        </p:nvSpPr>
        <p:spPr>
          <a:xfrm rot="-2208347">
            <a:off x="8086668" y="8109490"/>
            <a:ext cx="495646" cy="1919755"/>
          </a:xfrm>
          <a:custGeom>
            <a:avLst/>
            <a:gdLst/>
            <a:ahLst/>
            <a:cxnLst/>
            <a:rect l="l" t="t" r="r" b="b"/>
            <a:pathLst>
              <a:path w="495646" h="1919755">
                <a:moveTo>
                  <a:pt x="0" y="0"/>
                </a:moveTo>
                <a:lnTo>
                  <a:pt x="495646" y="0"/>
                </a:lnTo>
                <a:lnTo>
                  <a:pt x="495646" y="1919756"/>
                </a:lnTo>
                <a:lnTo>
                  <a:pt x="0" y="191975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2" name="Freeform 12"/>
          <p:cNvSpPr/>
          <p:nvPr/>
        </p:nvSpPr>
        <p:spPr>
          <a:xfrm rot="-6593113">
            <a:off x="11553448" y="228694"/>
            <a:ext cx="525989" cy="2277903"/>
          </a:xfrm>
          <a:custGeom>
            <a:avLst/>
            <a:gdLst/>
            <a:ahLst/>
            <a:cxnLst/>
            <a:rect l="l" t="t" r="r" b="b"/>
            <a:pathLst>
              <a:path w="525989" h="2277903">
                <a:moveTo>
                  <a:pt x="0" y="0"/>
                </a:moveTo>
                <a:lnTo>
                  <a:pt x="525989" y="0"/>
                </a:lnTo>
                <a:lnTo>
                  <a:pt x="525989" y="2277903"/>
                </a:lnTo>
                <a:lnTo>
                  <a:pt x="0" y="227790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3" name="Freeform 13"/>
          <p:cNvSpPr/>
          <p:nvPr/>
        </p:nvSpPr>
        <p:spPr>
          <a:xfrm rot="-9907623">
            <a:off x="14414719" y="906365"/>
            <a:ext cx="1470624" cy="2191987"/>
          </a:xfrm>
          <a:custGeom>
            <a:avLst/>
            <a:gdLst/>
            <a:ahLst/>
            <a:cxnLst/>
            <a:rect l="l" t="t" r="r" b="b"/>
            <a:pathLst>
              <a:path w="1470624" h="2191987">
                <a:moveTo>
                  <a:pt x="0" y="0"/>
                </a:moveTo>
                <a:lnTo>
                  <a:pt x="1470625" y="0"/>
                </a:lnTo>
                <a:lnTo>
                  <a:pt x="1470625" y="2191987"/>
                </a:lnTo>
                <a:lnTo>
                  <a:pt x="0" y="2191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pic>
        <p:nvPicPr>
          <p:cNvPr id="14" name="Picture 14"/>
          <p:cNvPicPr>
            <a:picLocks noChangeAspect="1"/>
          </p:cNvPicPr>
          <p:nvPr/>
        </p:nvPicPr>
        <p:blipFill>
          <a:blip r:embed="rId22"/>
          <a:srcRect/>
          <a:stretch>
            <a:fillRect/>
          </a:stretch>
        </p:blipFill>
        <p:spPr>
          <a:xfrm>
            <a:off x="14943986" y="7916129"/>
            <a:ext cx="2421353" cy="2070257"/>
          </a:xfrm>
          <a:prstGeom prst="rect">
            <a:avLst/>
          </a:prstGeom>
        </p:spPr>
      </p:pic>
      <p:sp>
        <p:nvSpPr>
          <p:cNvPr id="15" name="Freeform 15"/>
          <p:cNvSpPr/>
          <p:nvPr/>
        </p:nvSpPr>
        <p:spPr>
          <a:xfrm>
            <a:off x="666177" y="313083"/>
            <a:ext cx="1874482" cy="1888647"/>
          </a:xfrm>
          <a:custGeom>
            <a:avLst/>
            <a:gdLst/>
            <a:ahLst/>
            <a:cxnLst/>
            <a:rect l="l" t="t" r="r" b="b"/>
            <a:pathLst>
              <a:path w="1874482" h="1888647">
                <a:moveTo>
                  <a:pt x="0" y="0"/>
                </a:moveTo>
                <a:lnTo>
                  <a:pt x="1874482" y="0"/>
                </a:lnTo>
                <a:lnTo>
                  <a:pt x="1874482" y="1888646"/>
                </a:lnTo>
                <a:lnTo>
                  <a:pt x="0" y="1888646"/>
                </a:lnTo>
                <a:lnTo>
                  <a:pt x="0" y="0"/>
                </a:lnTo>
                <a:close/>
              </a:path>
            </a:pathLst>
          </a:custGeom>
          <a:blipFill>
            <a:blip r:embed="rId23"/>
            <a:stretch>
              <a:fillRect/>
            </a:stretch>
          </a:blipFill>
        </p:spPr>
        <p:txBody>
          <a:bodyPr/>
          <a:lstStyle/>
          <a:p>
            <a:endParaRPr lang="en-GB"/>
          </a:p>
        </p:txBody>
      </p:sp>
      <p:sp>
        <p:nvSpPr>
          <p:cNvPr id="16" name="Freeform 16"/>
          <p:cNvSpPr/>
          <p:nvPr/>
        </p:nvSpPr>
        <p:spPr>
          <a:xfrm>
            <a:off x="15752728" y="250484"/>
            <a:ext cx="508638" cy="389108"/>
          </a:xfrm>
          <a:custGeom>
            <a:avLst/>
            <a:gdLst/>
            <a:ahLst/>
            <a:cxnLst/>
            <a:rect l="l" t="t" r="r" b="b"/>
            <a:pathLst>
              <a:path w="508638" h="389108">
                <a:moveTo>
                  <a:pt x="0" y="0"/>
                </a:moveTo>
                <a:lnTo>
                  <a:pt x="508638" y="0"/>
                </a:lnTo>
                <a:lnTo>
                  <a:pt x="508638" y="389108"/>
                </a:lnTo>
                <a:lnTo>
                  <a:pt x="0" y="3891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17" name="TextBox 17"/>
          <p:cNvSpPr txBox="1"/>
          <p:nvPr/>
        </p:nvSpPr>
        <p:spPr>
          <a:xfrm>
            <a:off x="2540659" y="6004097"/>
            <a:ext cx="13411176" cy="580390"/>
          </a:xfrm>
          <a:prstGeom prst="rect">
            <a:avLst/>
          </a:prstGeom>
        </p:spPr>
        <p:txBody>
          <a:bodyPr lIns="0" tIns="0" rIns="0" bIns="0" rtlCol="0" anchor="t">
            <a:spAutoFit/>
          </a:bodyPr>
          <a:lstStyle/>
          <a:p>
            <a:pPr algn="ctr">
              <a:lnSpc>
                <a:spcPts val="4759"/>
              </a:lnSpc>
            </a:pPr>
            <a:r>
              <a:rPr lang="en-US" sz="3399">
                <a:solidFill>
                  <a:srgbClr val="2D799C"/>
                </a:solidFill>
                <a:latin typeface="Canva Sans"/>
                <a:ea typeface="Canva Sans"/>
                <a:cs typeface="Canva Sans"/>
                <a:sym typeface="Canva Sans"/>
              </a:rPr>
              <a:t>Dr Rebecca Thomas (Becky) &amp; Bernadette Warren</a:t>
            </a:r>
          </a:p>
        </p:txBody>
      </p:sp>
      <p:sp>
        <p:nvSpPr>
          <p:cNvPr id="18" name="Freeform 18"/>
          <p:cNvSpPr/>
          <p:nvPr/>
        </p:nvSpPr>
        <p:spPr>
          <a:xfrm>
            <a:off x="17762742" y="2201729"/>
            <a:ext cx="482233" cy="627294"/>
          </a:xfrm>
          <a:custGeom>
            <a:avLst/>
            <a:gdLst/>
            <a:ahLst/>
            <a:cxnLst/>
            <a:rect l="l" t="t" r="r" b="b"/>
            <a:pathLst>
              <a:path w="482233" h="627294">
                <a:moveTo>
                  <a:pt x="0" y="0"/>
                </a:moveTo>
                <a:lnTo>
                  <a:pt x="482232" y="0"/>
                </a:lnTo>
                <a:lnTo>
                  <a:pt x="482232" y="627295"/>
                </a:lnTo>
                <a:lnTo>
                  <a:pt x="0" y="6272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
        <p:nvSpPr>
          <p:cNvPr id="19" name="Freeform 19"/>
          <p:cNvSpPr/>
          <p:nvPr/>
        </p:nvSpPr>
        <p:spPr>
          <a:xfrm>
            <a:off x="244186" y="8148009"/>
            <a:ext cx="482233" cy="627294"/>
          </a:xfrm>
          <a:custGeom>
            <a:avLst/>
            <a:gdLst/>
            <a:ahLst/>
            <a:cxnLst/>
            <a:rect l="l" t="t" r="r" b="b"/>
            <a:pathLst>
              <a:path w="482233" h="627294">
                <a:moveTo>
                  <a:pt x="0" y="0"/>
                </a:moveTo>
                <a:lnTo>
                  <a:pt x="482233" y="0"/>
                </a:lnTo>
                <a:lnTo>
                  <a:pt x="482233" y="627295"/>
                </a:lnTo>
                <a:lnTo>
                  <a:pt x="0" y="6272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
        <p:nvSpPr>
          <p:cNvPr id="20" name="Freeform 20"/>
          <p:cNvSpPr/>
          <p:nvPr/>
        </p:nvSpPr>
        <p:spPr>
          <a:xfrm>
            <a:off x="1039087" y="9745778"/>
            <a:ext cx="508638" cy="389108"/>
          </a:xfrm>
          <a:custGeom>
            <a:avLst/>
            <a:gdLst/>
            <a:ahLst/>
            <a:cxnLst/>
            <a:rect l="l" t="t" r="r" b="b"/>
            <a:pathLst>
              <a:path w="508638" h="389108">
                <a:moveTo>
                  <a:pt x="0" y="0"/>
                </a:moveTo>
                <a:lnTo>
                  <a:pt x="508638" y="0"/>
                </a:lnTo>
                <a:lnTo>
                  <a:pt x="508638" y="389108"/>
                </a:lnTo>
                <a:lnTo>
                  <a:pt x="0" y="3891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3012735">
            <a:off x="8331452" y="-10675299"/>
            <a:ext cx="13483298" cy="14598059"/>
          </a:xfrm>
          <a:custGeom>
            <a:avLst/>
            <a:gdLst/>
            <a:ahLst/>
            <a:cxnLst/>
            <a:rect l="l" t="t" r="r" b="b"/>
            <a:pathLst>
              <a:path w="13483298" h="14598059">
                <a:moveTo>
                  <a:pt x="0" y="0"/>
                </a:moveTo>
                <a:lnTo>
                  <a:pt x="13483299" y="0"/>
                </a:lnTo>
                <a:lnTo>
                  <a:pt x="13483299" y="14598059"/>
                </a:lnTo>
                <a:lnTo>
                  <a:pt x="0" y="14598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8100000">
            <a:off x="-3762117" y="5970932"/>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93006" y="5143500"/>
            <a:ext cx="3770709" cy="5457606"/>
          </a:xfrm>
          <a:custGeom>
            <a:avLst/>
            <a:gdLst/>
            <a:ahLst/>
            <a:cxnLst/>
            <a:rect l="l" t="t" r="r" b="b"/>
            <a:pathLst>
              <a:path w="3770709" h="5457606">
                <a:moveTo>
                  <a:pt x="0" y="0"/>
                </a:moveTo>
                <a:lnTo>
                  <a:pt x="3770710" y="0"/>
                </a:lnTo>
                <a:lnTo>
                  <a:pt x="3770710" y="5457606"/>
                </a:lnTo>
                <a:lnTo>
                  <a:pt x="0" y="5457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5607191" y="613436"/>
            <a:ext cx="2847805" cy="8287263"/>
          </a:xfrm>
          <a:custGeom>
            <a:avLst/>
            <a:gdLst/>
            <a:ahLst/>
            <a:cxnLst/>
            <a:rect l="l" t="t" r="r" b="b"/>
            <a:pathLst>
              <a:path w="2847805" h="8287263">
                <a:moveTo>
                  <a:pt x="0" y="0"/>
                </a:moveTo>
                <a:lnTo>
                  <a:pt x="2847805" y="0"/>
                </a:lnTo>
                <a:lnTo>
                  <a:pt x="2847805" y="8287263"/>
                </a:lnTo>
                <a:lnTo>
                  <a:pt x="0" y="8287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6" name="Group 6"/>
          <p:cNvGrpSpPr/>
          <p:nvPr/>
        </p:nvGrpSpPr>
        <p:grpSpPr>
          <a:xfrm>
            <a:off x="7137939" y="3039086"/>
            <a:ext cx="4012122" cy="4968240"/>
            <a:chOff x="0" y="0"/>
            <a:chExt cx="1056691" cy="1308508"/>
          </a:xfrm>
        </p:grpSpPr>
        <p:sp>
          <p:nvSpPr>
            <p:cNvPr id="7" name="Freeform 7"/>
            <p:cNvSpPr/>
            <p:nvPr/>
          </p:nvSpPr>
          <p:spPr>
            <a:xfrm>
              <a:off x="0" y="0"/>
              <a:ext cx="1056691" cy="1308508"/>
            </a:xfrm>
            <a:custGeom>
              <a:avLst/>
              <a:gdLst/>
              <a:ahLst/>
              <a:cxnLst/>
              <a:rect l="l" t="t" r="r" b="b"/>
              <a:pathLst>
                <a:path w="1056691" h="1308508">
                  <a:moveTo>
                    <a:pt x="23156" y="0"/>
                  </a:moveTo>
                  <a:lnTo>
                    <a:pt x="1033535" y="0"/>
                  </a:lnTo>
                  <a:cubicBezTo>
                    <a:pt x="1046324" y="0"/>
                    <a:pt x="1056691" y="10367"/>
                    <a:pt x="1056691" y="23156"/>
                  </a:cubicBezTo>
                  <a:lnTo>
                    <a:pt x="1056691" y="1285352"/>
                  </a:lnTo>
                  <a:cubicBezTo>
                    <a:pt x="1056691" y="1298141"/>
                    <a:pt x="1046324" y="1308508"/>
                    <a:pt x="1033535" y="1308508"/>
                  </a:cubicBezTo>
                  <a:lnTo>
                    <a:pt x="23156" y="1308508"/>
                  </a:lnTo>
                  <a:cubicBezTo>
                    <a:pt x="10367" y="1308508"/>
                    <a:pt x="0" y="1298141"/>
                    <a:pt x="0" y="1285352"/>
                  </a:cubicBezTo>
                  <a:lnTo>
                    <a:pt x="0" y="23156"/>
                  </a:lnTo>
                  <a:cubicBezTo>
                    <a:pt x="0" y="10367"/>
                    <a:pt x="10367" y="0"/>
                    <a:pt x="23156" y="0"/>
                  </a:cubicBezTo>
                  <a:close/>
                </a:path>
              </a:pathLst>
            </a:custGeom>
            <a:solidFill>
              <a:srgbClr val="A5DAF3"/>
            </a:solidFill>
          </p:spPr>
          <p:txBody>
            <a:bodyPr/>
            <a:lstStyle/>
            <a:p>
              <a:endParaRPr lang="en-GB"/>
            </a:p>
          </p:txBody>
        </p:sp>
        <p:sp>
          <p:nvSpPr>
            <p:cNvPr id="8" name="TextBox 8"/>
            <p:cNvSpPr txBox="1"/>
            <p:nvPr/>
          </p:nvSpPr>
          <p:spPr>
            <a:xfrm>
              <a:off x="0" y="-57150"/>
              <a:ext cx="1056691" cy="1365658"/>
            </a:xfrm>
            <a:prstGeom prst="rect">
              <a:avLst/>
            </a:prstGeom>
          </p:spPr>
          <p:txBody>
            <a:bodyPr lIns="50800" tIns="50800" rIns="50800" bIns="50800" rtlCol="0" anchor="ctr"/>
            <a:lstStyle/>
            <a:p>
              <a:pPr marL="647703" lvl="1" indent="-323852" algn="l">
                <a:lnSpc>
                  <a:spcPts val="4200"/>
                </a:lnSpc>
                <a:buFont typeface="Arial"/>
                <a:buChar char="•"/>
              </a:pPr>
              <a:r>
                <a:rPr lang="en-US" sz="3000">
                  <a:solidFill>
                    <a:srgbClr val="5C3224"/>
                  </a:solidFill>
                  <a:latin typeface="Nunito"/>
                  <a:ea typeface="Nunito"/>
                  <a:cs typeface="Nunito"/>
                  <a:sym typeface="Nunito"/>
                </a:rPr>
                <a:t>UK National Screening Committee recommended biennial (once every two years) screening in people considered to be low risk.</a:t>
              </a:r>
            </a:p>
          </p:txBody>
        </p:sp>
      </p:grpSp>
      <p:grpSp>
        <p:nvGrpSpPr>
          <p:cNvPr id="9" name="Group 9"/>
          <p:cNvGrpSpPr/>
          <p:nvPr/>
        </p:nvGrpSpPr>
        <p:grpSpPr>
          <a:xfrm>
            <a:off x="11372565" y="3039086"/>
            <a:ext cx="4012122" cy="4968240"/>
            <a:chOff x="0" y="0"/>
            <a:chExt cx="1056691" cy="1308508"/>
          </a:xfrm>
        </p:grpSpPr>
        <p:sp>
          <p:nvSpPr>
            <p:cNvPr id="10" name="Freeform 10"/>
            <p:cNvSpPr/>
            <p:nvPr/>
          </p:nvSpPr>
          <p:spPr>
            <a:xfrm>
              <a:off x="0" y="0"/>
              <a:ext cx="1056691" cy="1308508"/>
            </a:xfrm>
            <a:custGeom>
              <a:avLst/>
              <a:gdLst/>
              <a:ahLst/>
              <a:cxnLst/>
              <a:rect l="l" t="t" r="r" b="b"/>
              <a:pathLst>
                <a:path w="1056691" h="1308508">
                  <a:moveTo>
                    <a:pt x="23156" y="0"/>
                  </a:moveTo>
                  <a:lnTo>
                    <a:pt x="1033535" y="0"/>
                  </a:lnTo>
                  <a:cubicBezTo>
                    <a:pt x="1046324" y="0"/>
                    <a:pt x="1056691" y="10367"/>
                    <a:pt x="1056691" y="23156"/>
                  </a:cubicBezTo>
                  <a:lnTo>
                    <a:pt x="1056691" y="1285352"/>
                  </a:lnTo>
                  <a:cubicBezTo>
                    <a:pt x="1056691" y="1298141"/>
                    <a:pt x="1046324" y="1308508"/>
                    <a:pt x="1033535" y="1308508"/>
                  </a:cubicBezTo>
                  <a:lnTo>
                    <a:pt x="23156" y="1308508"/>
                  </a:lnTo>
                  <a:cubicBezTo>
                    <a:pt x="10367" y="1308508"/>
                    <a:pt x="0" y="1298141"/>
                    <a:pt x="0" y="1285352"/>
                  </a:cubicBezTo>
                  <a:lnTo>
                    <a:pt x="0" y="23156"/>
                  </a:lnTo>
                  <a:cubicBezTo>
                    <a:pt x="0" y="10367"/>
                    <a:pt x="10367" y="0"/>
                    <a:pt x="23156" y="0"/>
                  </a:cubicBezTo>
                  <a:close/>
                </a:path>
              </a:pathLst>
            </a:custGeom>
            <a:solidFill>
              <a:srgbClr val="A5DAF3"/>
            </a:solidFill>
          </p:spPr>
          <p:txBody>
            <a:bodyPr/>
            <a:lstStyle/>
            <a:p>
              <a:endParaRPr lang="en-GB"/>
            </a:p>
          </p:txBody>
        </p:sp>
        <p:sp>
          <p:nvSpPr>
            <p:cNvPr id="11" name="TextBox 11"/>
            <p:cNvSpPr txBox="1"/>
            <p:nvPr/>
          </p:nvSpPr>
          <p:spPr>
            <a:xfrm>
              <a:off x="0" y="-57150"/>
              <a:ext cx="1056691" cy="1365658"/>
            </a:xfrm>
            <a:prstGeom prst="rect">
              <a:avLst/>
            </a:prstGeom>
          </p:spPr>
          <p:txBody>
            <a:bodyPr lIns="50800" tIns="50800" rIns="50800" bIns="50800" rtlCol="0" anchor="ctr"/>
            <a:lstStyle/>
            <a:p>
              <a:pPr marL="647703" lvl="1" indent="-323852" algn="l">
                <a:lnSpc>
                  <a:spcPts val="4200"/>
                </a:lnSpc>
                <a:buFont typeface="Arial"/>
                <a:buChar char="•"/>
              </a:pPr>
              <a:r>
                <a:rPr lang="en-US" sz="3000">
                  <a:solidFill>
                    <a:srgbClr val="5C3224"/>
                  </a:solidFill>
                  <a:latin typeface="Nunito"/>
                  <a:ea typeface="Nunito"/>
                  <a:cs typeface="Nunito"/>
                  <a:sym typeface="Nunito"/>
                </a:rPr>
                <a:t>2021 Scotland implemented 2 year screening.</a:t>
              </a:r>
            </a:p>
            <a:p>
              <a:pPr marL="647703" lvl="1" indent="-323852" algn="l">
                <a:lnSpc>
                  <a:spcPts val="4200"/>
                </a:lnSpc>
                <a:buFont typeface="Arial"/>
                <a:buChar char="•"/>
              </a:pPr>
              <a:r>
                <a:rPr lang="en-US" sz="3000">
                  <a:solidFill>
                    <a:srgbClr val="5C3224"/>
                  </a:solidFill>
                  <a:latin typeface="Nunito"/>
                  <a:ea typeface="Nunito"/>
                  <a:cs typeface="Nunito"/>
                  <a:sym typeface="Nunito"/>
                </a:rPr>
                <a:t>2023 Wales implemented 2 year screening.</a:t>
              </a:r>
            </a:p>
            <a:p>
              <a:pPr marL="647703" lvl="1" indent="-323852" algn="l">
                <a:lnSpc>
                  <a:spcPts val="4200"/>
                </a:lnSpc>
                <a:buFont typeface="Arial"/>
                <a:buChar char="•"/>
              </a:pPr>
              <a:r>
                <a:rPr lang="en-US" sz="3000">
                  <a:solidFill>
                    <a:srgbClr val="5C3224"/>
                  </a:solidFill>
                  <a:latin typeface="Nunito"/>
                  <a:ea typeface="Nunito"/>
                  <a:cs typeface="Nunito"/>
                  <a:sym typeface="Nunito"/>
                </a:rPr>
                <a:t>2023-2024 England began roll out.</a:t>
              </a:r>
            </a:p>
          </p:txBody>
        </p:sp>
      </p:grpSp>
      <p:grpSp>
        <p:nvGrpSpPr>
          <p:cNvPr id="12" name="Group 12"/>
          <p:cNvGrpSpPr/>
          <p:nvPr/>
        </p:nvGrpSpPr>
        <p:grpSpPr>
          <a:xfrm>
            <a:off x="2906742" y="3039086"/>
            <a:ext cx="4012122" cy="4833217"/>
            <a:chOff x="0" y="0"/>
            <a:chExt cx="1056691" cy="1272946"/>
          </a:xfrm>
        </p:grpSpPr>
        <p:sp>
          <p:nvSpPr>
            <p:cNvPr id="13" name="Freeform 13"/>
            <p:cNvSpPr/>
            <p:nvPr/>
          </p:nvSpPr>
          <p:spPr>
            <a:xfrm>
              <a:off x="0" y="0"/>
              <a:ext cx="1056691" cy="1272946"/>
            </a:xfrm>
            <a:custGeom>
              <a:avLst/>
              <a:gdLst/>
              <a:ahLst/>
              <a:cxnLst/>
              <a:rect l="l" t="t" r="r" b="b"/>
              <a:pathLst>
                <a:path w="1056691" h="1272946">
                  <a:moveTo>
                    <a:pt x="23156" y="0"/>
                  </a:moveTo>
                  <a:lnTo>
                    <a:pt x="1033535" y="0"/>
                  </a:lnTo>
                  <a:cubicBezTo>
                    <a:pt x="1046324" y="0"/>
                    <a:pt x="1056691" y="10367"/>
                    <a:pt x="1056691" y="23156"/>
                  </a:cubicBezTo>
                  <a:lnTo>
                    <a:pt x="1056691" y="1249790"/>
                  </a:lnTo>
                  <a:cubicBezTo>
                    <a:pt x="1056691" y="1262579"/>
                    <a:pt x="1046324" y="1272946"/>
                    <a:pt x="1033535" y="1272946"/>
                  </a:cubicBezTo>
                  <a:lnTo>
                    <a:pt x="23156" y="1272946"/>
                  </a:lnTo>
                  <a:cubicBezTo>
                    <a:pt x="10367" y="1272946"/>
                    <a:pt x="0" y="1262579"/>
                    <a:pt x="0" y="1249790"/>
                  </a:cubicBezTo>
                  <a:lnTo>
                    <a:pt x="0" y="23156"/>
                  </a:lnTo>
                  <a:cubicBezTo>
                    <a:pt x="0" y="10367"/>
                    <a:pt x="10367" y="0"/>
                    <a:pt x="23156" y="0"/>
                  </a:cubicBezTo>
                  <a:close/>
                </a:path>
              </a:pathLst>
            </a:custGeom>
            <a:solidFill>
              <a:srgbClr val="A5DAF3"/>
            </a:solidFill>
          </p:spPr>
          <p:txBody>
            <a:bodyPr/>
            <a:lstStyle/>
            <a:p>
              <a:endParaRPr lang="en-GB"/>
            </a:p>
          </p:txBody>
        </p:sp>
        <p:sp>
          <p:nvSpPr>
            <p:cNvPr id="14" name="TextBox 14"/>
            <p:cNvSpPr txBox="1"/>
            <p:nvPr/>
          </p:nvSpPr>
          <p:spPr>
            <a:xfrm>
              <a:off x="0" y="-57150"/>
              <a:ext cx="1056691" cy="1330096"/>
            </a:xfrm>
            <a:prstGeom prst="rect">
              <a:avLst/>
            </a:prstGeom>
          </p:spPr>
          <p:txBody>
            <a:bodyPr lIns="50800" tIns="50800" rIns="50800" bIns="50800" rtlCol="0" anchor="ctr"/>
            <a:lstStyle/>
            <a:p>
              <a:pPr marL="647703" lvl="1" indent="-323852" algn="l">
                <a:lnSpc>
                  <a:spcPts val="4200"/>
                </a:lnSpc>
                <a:buFont typeface="Arial"/>
                <a:buChar char="•"/>
              </a:pPr>
              <a:r>
                <a:rPr lang="en-US" sz="3000">
                  <a:solidFill>
                    <a:srgbClr val="5C3224"/>
                  </a:solidFill>
                  <a:latin typeface="Nunito"/>
                  <a:ea typeface="Nunito"/>
                  <a:cs typeface="Nunito"/>
                  <a:sym typeface="Nunito"/>
                </a:rPr>
                <a:t>Screening started in the UK. </a:t>
              </a:r>
            </a:p>
            <a:p>
              <a:pPr marL="647703" lvl="1" indent="-323852" algn="l">
                <a:lnSpc>
                  <a:spcPts val="4200"/>
                </a:lnSpc>
                <a:buFont typeface="Arial"/>
                <a:buChar char="•"/>
              </a:pPr>
              <a:r>
                <a:rPr lang="en-US" sz="3000">
                  <a:solidFill>
                    <a:srgbClr val="5C3224"/>
                  </a:solidFill>
                  <a:latin typeface="Nunito"/>
                  <a:ea typeface="Nunito"/>
                  <a:cs typeface="Nunito"/>
                  <a:sym typeface="Nunito"/>
                </a:rPr>
                <a:t>Annual screening due to a lack of evidence.</a:t>
              </a:r>
            </a:p>
            <a:p>
              <a:pPr marL="647703" lvl="1" indent="-323852" algn="l">
                <a:lnSpc>
                  <a:spcPts val="4200"/>
                </a:lnSpc>
                <a:buFont typeface="Arial"/>
                <a:buChar char="•"/>
              </a:pPr>
              <a:r>
                <a:rPr lang="en-US" sz="3000">
                  <a:solidFill>
                    <a:srgbClr val="5C3224"/>
                  </a:solidFill>
                  <a:latin typeface="Nunito"/>
                  <a:ea typeface="Nunito"/>
                  <a:cs typeface="Nunito"/>
                  <a:sym typeface="Nunito"/>
                </a:rPr>
                <a:t>Fitted in with other 9 care processes.</a:t>
              </a:r>
            </a:p>
          </p:txBody>
        </p:sp>
      </p:grpSp>
      <p:sp>
        <p:nvSpPr>
          <p:cNvPr id="15" name="Freeform 15"/>
          <p:cNvSpPr/>
          <p:nvPr/>
        </p:nvSpPr>
        <p:spPr>
          <a:xfrm>
            <a:off x="384169" y="454560"/>
            <a:ext cx="1947911" cy="1782339"/>
          </a:xfrm>
          <a:custGeom>
            <a:avLst/>
            <a:gdLst/>
            <a:ahLst/>
            <a:cxnLst/>
            <a:rect l="l" t="t" r="r" b="b"/>
            <a:pathLst>
              <a:path w="1947911" h="1782339">
                <a:moveTo>
                  <a:pt x="0" y="0"/>
                </a:moveTo>
                <a:lnTo>
                  <a:pt x="1947911" y="0"/>
                </a:lnTo>
                <a:lnTo>
                  <a:pt x="1947911" y="1782339"/>
                </a:lnTo>
                <a:lnTo>
                  <a:pt x="0" y="17823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6" name="Freeform 16"/>
          <p:cNvSpPr/>
          <p:nvPr/>
        </p:nvSpPr>
        <p:spPr>
          <a:xfrm>
            <a:off x="13772709" y="8374282"/>
            <a:ext cx="1611978" cy="1386301"/>
          </a:xfrm>
          <a:custGeom>
            <a:avLst/>
            <a:gdLst/>
            <a:ahLst/>
            <a:cxnLst/>
            <a:rect l="l" t="t" r="r" b="b"/>
            <a:pathLst>
              <a:path w="1611978" h="1386301">
                <a:moveTo>
                  <a:pt x="0" y="0"/>
                </a:moveTo>
                <a:lnTo>
                  <a:pt x="1611978" y="0"/>
                </a:lnTo>
                <a:lnTo>
                  <a:pt x="1611978" y="1386302"/>
                </a:lnTo>
                <a:lnTo>
                  <a:pt x="0" y="13863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7" name="TextBox 17"/>
          <p:cNvSpPr txBox="1"/>
          <p:nvPr/>
        </p:nvSpPr>
        <p:spPr>
          <a:xfrm>
            <a:off x="2906742" y="1598724"/>
            <a:ext cx="4012122" cy="638175"/>
          </a:xfrm>
          <a:prstGeom prst="rect">
            <a:avLst/>
          </a:prstGeom>
        </p:spPr>
        <p:txBody>
          <a:bodyPr lIns="0" tIns="0" rIns="0" bIns="0" rtlCol="0" anchor="t">
            <a:spAutoFit/>
          </a:bodyPr>
          <a:lstStyle/>
          <a:p>
            <a:pPr algn="ctr">
              <a:lnSpc>
                <a:spcPts val="5040"/>
              </a:lnSpc>
            </a:pPr>
            <a:r>
              <a:rPr lang="en-US" sz="4200">
                <a:solidFill>
                  <a:srgbClr val="2D799C"/>
                </a:solidFill>
                <a:latin typeface="Nunito Bold"/>
                <a:ea typeface="Nunito Bold"/>
                <a:cs typeface="Nunito Bold"/>
                <a:sym typeface="Nunito Bold"/>
              </a:rPr>
              <a:t>2003 </a:t>
            </a:r>
          </a:p>
        </p:txBody>
      </p:sp>
      <p:sp>
        <p:nvSpPr>
          <p:cNvPr id="18" name="TextBox 18"/>
          <p:cNvSpPr txBox="1"/>
          <p:nvPr/>
        </p:nvSpPr>
        <p:spPr>
          <a:xfrm>
            <a:off x="7137939" y="1598724"/>
            <a:ext cx="4012122" cy="638175"/>
          </a:xfrm>
          <a:prstGeom prst="rect">
            <a:avLst/>
          </a:prstGeom>
        </p:spPr>
        <p:txBody>
          <a:bodyPr lIns="0" tIns="0" rIns="0" bIns="0" rtlCol="0" anchor="t">
            <a:spAutoFit/>
          </a:bodyPr>
          <a:lstStyle/>
          <a:p>
            <a:pPr algn="ctr">
              <a:lnSpc>
                <a:spcPts val="5040"/>
              </a:lnSpc>
            </a:pPr>
            <a:r>
              <a:rPr lang="en-US" sz="4200">
                <a:solidFill>
                  <a:srgbClr val="2D799C"/>
                </a:solidFill>
                <a:latin typeface="Nunito Bold"/>
                <a:ea typeface="Nunito Bold"/>
                <a:cs typeface="Nunito Bold"/>
                <a:sym typeface="Nunito Bold"/>
              </a:rPr>
              <a:t>2016</a:t>
            </a:r>
          </a:p>
        </p:txBody>
      </p:sp>
      <p:sp>
        <p:nvSpPr>
          <p:cNvPr id="19" name="TextBox 19"/>
          <p:cNvSpPr txBox="1"/>
          <p:nvPr/>
        </p:nvSpPr>
        <p:spPr>
          <a:xfrm>
            <a:off x="11372565" y="1598724"/>
            <a:ext cx="4012122" cy="638175"/>
          </a:xfrm>
          <a:prstGeom prst="rect">
            <a:avLst/>
          </a:prstGeom>
        </p:spPr>
        <p:txBody>
          <a:bodyPr lIns="0" tIns="0" rIns="0" bIns="0" rtlCol="0" anchor="t">
            <a:spAutoFit/>
          </a:bodyPr>
          <a:lstStyle/>
          <a:p>
            <a:pPr algn="ctr">
              <a:lnSpc>
                <a:spcPts val="5040"/>
              </a:lnSpc>
            </a:pPr>
            <a:r>
              <a:rPr lang="en-US" sz="4200">
                <a:solidFill>
                  <a:srgbClr val="2D799C"/>
                </a:solidFill>
                <a:latin typeface="Nunito Bold"/>
                <a:ea typeface="Nunito Bold"/>
                <a:cs typeface="Nunito Bold"/>
                <a:sym typeface="Nunito Bold"/>
              </a:rPr>
              <a:t>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2555465">
            <a:off x="-7140892" y="2332960"/>
            <a:ext cx="15401505" cy="16674858"/>
          </a:xfrm>
          <a:custGeom>
            <a:avLst/>
            <a:gdLst/>
            <a:ahLst/>
            <a:cxnLst/>
            <a:rect l="l" t="t" r="r" b="b"/>
            <a:pathLst>
              <a:path w="15401505" h="16674858">
                <a:moveTo>
                  <a:pt x="0" y="0"/>
                </a:moveTo>
                <a:lnTo>
                  <a:pt x="15401505" y="0"/>
                </a:lnTo>
                <a:lnTo>
                  <a:pt x="15401505" y="16674858"/>
                </a:lnTo>
                <a:lnTo>
                  <a:pt x="0" y="166748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2381267">
            <a:off x="7695561" y="-11646070"/>
            <a:ext cx="15574725" cy="16862400"/>
          </a:xfrm>
          <a:custGeom>
            <a:avLst/>
            <a:gdLst/>
            <a:ahLst/>
            <a:cxnLst/>
            <a:rect l="l" t="t" r="r" b="b"/>
            <a:pathLst>
              <a:path w="15574725" h="16862400">
                <a:moveTo>
                  <a:pt x="0" y="0"/>
                </a:moveTo>
                <a:lnTo>
                  <a:pt x="15574725" y="0"/>
                </a:lnTo>
                <a:lnTo>
                  <a:pt x="15574725" y="16862400"/>
                </a:lnTo>
                <a:lnTo>
                  <a:pt x="0" y="16862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69782">
            <a:off x="1296411" y="7014154"/>
            <a:ext cx="1326215" cy="2464251"/>
          </a:xfrm>
          <a:custGeom>
            <a:avLst/>
            <a:gdLst/>
            <a:ahLst/>
            <a:cxnLst/>
            <a:rect l="l" t="t" r="r" b="b"/>
            <a:pathLst>
              <a:path w="1326215" h="2464251">
                <a:moveTo>
                  <a:pt x="0" y="0"/>
                </a:moveTo>
                <a:lnTo>
                  <a:pt x="1326215" y="0"/>
                </a:lnTo>
                <a:lnTo>
                  <a:pt x="1326215" y="2464250"/>
                </a:lnTo>
                <a:lnTo>
                  <a:pt x="0" y="24642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rot="10461120">
            <a:off x="2531180" y="8048731"/>
            <a:ext cx="1470601" cy="2191952"/>
          </a:xfrm>
          <a:custGeom>
            <a:avLst/>
            <a:gdLst/>
            <a:ahLst/>
            <a:cxnLst/>
            <a:rect l="l" t="t" r="r" b="b"/>
            <a:pathLst>
              <a:path w="1470601" h="2191952">
                <a:moveTo>
                  <a:pt x="0" y="0"/>
                </a:moveTo>
                <a:lnTo>
                  <a:pt x="1470601" y="0"/>
                </a:lnTo>
                <a:lnTo>
                  <a:pt x="1470601" y="2191952"/>
                </a:lnTo>
                <a:lnTo>
                  <a:pt x="0" y="21919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Freeform 6"/>
          <p:cNvSpPr/>
          <p:nvPr/>
        </p:nvSpPr>
        <p:spPr>
          <a:xfrm rot="-976321">
            <a:off x="14374760" y="912433"/>
            <a:ext cx="2436144" cy="2241253"/>
          </a:xfrm>
          <a:custGeom>
            <a:avLst/>
            <a:gdLst/>
            <a:ahLst/>
            <a:cxnLst/>
            <a:rect l="l" t="t" r="r" b="b"/>
            <a:pathLst>
              <a:path w="2436144" h="2241253">
                <a:moveTo>
                  <a:pt x="0" y="0"/>
                </a:moveTo>
                <a:lnTo>
                  <a:pt x="2436144" y="0"/>
                </a:lnTo>
                <a:lnTo>
                  <a:pt x="2436144" y="2241252"/>
                </a:lnTo>
                <a:lnTo>
                  <a:pt x="0" y="22412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 name="Freeform 7"/>
          <p:cNvSpPr/>
          <p:nvPr/>
        </p:nvSpPr>
        <p:spPr>
          <a:xfrm>
            <a:off x="625819" y="3164495"/>
            <a:ext cx="1187562" cy="2676882"/>
          </a:xfrm>
          <a:custGeom>
            <a:avLst/>
            <a:gdLst/>
            <a:ahLst/>
            <a:cxnLst/>
            <a:rect l="l" t="t" r="r" b="b"/>
            <a:pathLst>
              <a:path w="1187562" h="2676882">
                <a:moveTo>
                  <a:pt x="0" y="0"/>
                </a:moveTo>
                <a:lnTo>
                  <a:pt x="1187562" y="0"/>
                </a:lnTo>
                <a:lnTo>
                  <a:pt x="1187562" y="2676882"/>
                </a:lnTo>
                <a:lnTo>
                  <a:pt x="0" y="26768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8" name="Freeform 8"/>
          <p:cNvSpPr/>
          <p:nvPr/>
        </p:nvSpPr>
        <p:spPr>
          <a:xfrm rot="1476618">
            <a:off x="15736031" y="3167285"/>
            <a:ext cx="1565374" cy="2459873"/>
          </a:xfrm>
          <a:custGeom>
            <a:avLst/>
            <a:gdLst/>
            <a:ahLst/>
            <a:cxnLst/>
            <a:rect l="l" t="t" r="r" b="b"/>
            <a:pathLst>
              <a:path w="1565374" h="2459873">
                <a:moveTo>
                  <a:pt x="0" y="0"/>
                </a:moveTo>
                <a:lnTo>
                  <a:pt x="1565373" y="0"/>
                </a:lnTo>
                <a:lnTo>
                  <a:pt x="1565373" y="2459872"/>
                </a:lnTo>
                <a:lnTo>
                  <a:pt x="0" y="245987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9" name="Freeform 9"/>
          <p:cNvSpPr/>
          <p:nvPr/>
        </p:nvSpPr>
        <p:spPr>
          <a:xfrm rot="-6337500">
            <a:off x="1078081" y="5186238"/>
            <a:ext cx="1470601" cy="2191952"/>
          </a:xfrm>
          <a:custGeom>
            <a:avLst/>
            <a:gdLst/>
            <a:ahLst/>
            <a:cxnLst/>
            <a:rect l="l" t="t" r="r" b="b"/>
            <a:pathLst>
              <a:path w="1470601" h="2191952">
                <a:moveTo>
                  <a:pt x="0" y="0"/>
                </a:moveTo>
                <a:lnTo>
                  <a:pt x="1470601" y="0"/>
                </a:lnTo>
                <a:lnTo>
                  <a:pt x="1470601" y="2191952"/>
                </a:lnTo>
                <a:lnTo>
                  <a:pt x="0" y="21919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Freeform 10"/>
          <p:cNvSpPr/>
          <p:nvPr/>
        </p:nvSpPr>
        <p:spPr>
          <a:xfrm>
            <a:off x="559861" y="616021"/>
            <a:ext cx="2278560" cy="2278560"/>
          </a:xfrm>
          <a:custGeom>
            <a:avLst/>
            <a:gdLst/>
            <a:ahLst/>
            <a:cxnLst/>
            <a:rect l="l" t="t" r="r" b="b"/>
            <a:pathLst>
              <a:path w="2278560" h="2278560">
                <a:moveTo>
                  <a:pt x="0" y="0"/>
                </a:moveTo>
                <a:lnTo>
                  <a:pt x="2278560" y="0"/>
                </a:lnTo>
                <a:lnTo>
                  <a:pt x="2278560" y="2278560"/>
                </a:lnTo>
                <a:lnTo>
                  <a:pt x="0" y="22785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1" name="Freeform 11"/>
          <p:cNvSpPr/>
          <p:nvPr/>
        </p:nvSpPr>
        <p:spPr>
          <a:xfrm>
            <a:off x="3605877" y="4166182"/>
            <a:ext cx="11829422" cy="5254235"/>
          </a:xfrm>
          <a:custGeom>
            <a:avLst/>
            <a:gdLst/>
            <a:ahLst/>
            <a:cxnLst/>
            <a:rect l="l" t="t" r="r" b="b"/>
            <a:pathLst>
              <a:path w="11829422" h="5254235">
                <a:moveTo>
                  <a:pt x="0" y="0"/>
                </a:moveTo>
                <a:lnTo>
                  <a:pt x="11829421" y="0"/>
                </a:lnTo>
                <a:lnTo>
                  <a:pt x="11829421" y="5254235"/>
                </a:lnTo>
                <a:lnTo>
                  <a:pt x="0" y="5254235"/>
                </a:lnTo>
                <a:lnTo>
                  <a:pt x="0" y="0"/>
                </a:lnTo>
                <a:close/>
              </a:path>
            </a:pathLst>
          </a:custGeom>
          <a:blipFill>
            <a:blip r:embed="rId19"/>
            <a:stretch>
              <a:fillRect/>
            </a:stretch>
          </a:blipFill>
        </p:spPr>
        <p:txBody>
          <a:bodyPr/>
          <a:lstStyle/>
          <a:p>
            <a:endParaRPr lang="en-GB"/>
          </a:p>
        </p:txBody>
      </p:sp>
      <p:sp>
        <p:nvSpPr>
          <p:cNvPr id="12" name="TextBox 12"/>
          <p:cNvSpPr txBox="1"/>
          <p:nvPr/>
        </p:nvSpPr>
        <p:spPr>
          <a:xfrm>
            <a:off x="4301030" y="1994959"/>
            <a:ext cx="9685940"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WHY HAVE SCREENING INTERVALS CHANGED?</a:t>
            </a:r>
          </a:p>
        </p:txBody>
      </p:sp>
      <p:sp>
        <p:nvSpPr>
          <p:cNvPr id="13" name="TextBox 13"/>
          <p:cNvSpPr txBox="1"/>
          <p:nvPr/>
        </p:nvSpPr>
        <p:spPr>
          <a:xfrm>
            <a:off x="10972800" y="9826539"/>
            <a:ext cx="4517904" cy="278089"/>
          </a:xfrm>
          <a:prstGeom prst="rect">
            <a:avLst/>
          </a:prstGeom>
        </p:spPr>
        <p:txBody>
          <a:bodyPr wrap="square" lIns="0" tIns="0" rIns="0" bIns="0" rtlCol="0" anchor="t">
            <a:spAutoFit/>
          </a:bodyPr>
          <a:lstStyle/>
          <a:p>
            <a:pPr algn="ctr">
              <a:lnSpc>
                <a:spcPts val="2159"/>
              </a:lnSpc>
              <a:spcBef>
                <a:spcPct val="0"/>
              </a:spcBef>
            </a:pPr>
            <a:r>
              <a:rPr lang="en-US" sz="1727" b="1" dirty="0">
                <a:solidFill>
                  <a:srgbClr val="2D799C"/>
                </a:solidFill>
                <a:latin typeface="Nunito Bold Bold"/>
                <a:ea typeface="Nunito Bold Bold"/>
                <a:cs typeface="Nunito Bold Bold"/>
                <a:sym typeface="Nunito Bold Bold"/>
              </a:rPr>
              <a:t>LEESE ET AL 2015 DIABETES 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2555465">
            <a:off x="-7140892" y="2332960"/>
            <a:ext cx="15401505" cy="16674858"/>
          </a:xfrm>
          <a:custGeom>
            <a:avLst/>
            <a:gdLst/>
            <a:ahLst/>
            <a:cxnLst/>
            <a:rect l="l" t="t" r="r" b="b"/>
            <a:pathLst>
              <a:path w="15401505" h="16674858">
                <a:moveTo>
                  <a:pt x="0" y="0"/>
                </a:moveTo>
                <a:lnTo>
                  <a:pt x="15401505" y="0"/>
                </a:lnTo>
                <a:lnTo>
                  <a:pt x="15401505" y="16674858"/>
                </a:lnTo>
                <a:lnTo>
                  <a:pt x="0" y="16674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2381267">
            <a:off x="7695561" y="-11646070"/>
            <a:ext cx="15574725" cy="16862400"/>
          </a:xfrm>
          <a:custGeom>
            <a:avLst/>
            <a:gdLst/>
            <a:ahLst/>
            <a:cxnLst/>
            <a:rect l="l" t="t" r="r" b="b"/>
            <a:pathLst>
              <a:path w="15574725" h="16862400">
                <a:moveTo>
                  <a:pt x="0" y="0"/>
                </a:moveTo>
                <a:lnTo>
                  <a:pt x="15574725" y="0"/>
                </a:lnTo>
                <a:lnTo>
                  <a:pt x="15574725" y="16862400"/>
                </a:lnTo>
                <a:lnTo>
                  <a:pt x="0" y="16862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69782">
            <a:off x="1296411" y="7014154"/>
            <a:ext cx="1326215" cy="2464251"/>
          </a:xfrm>
          <a:custGeom>
            <a:avLst/>
            <a:gdLst/>
            <a:ahLst/>
            <a:cxnLst/>
            <a:rect l="l" t="t" r="r" b="b"/>
            <a:pathLst>
              <a:path w="1326215" h="2464251">
                <a:moveTo>
                  <a:pt x="0" y="0"/>
                </a:moveTo>
                <a:lnTo>
                  <a:pt x="1326215" y="0"/>
                </a:lnTo>
                <a:lnTo>
                  <a:pt x="1326215" y="2464250"/>
                </a:lnTo>
                <a:lnTo>
                  <a:pt x="0" y="2464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0461120">
            <a:off x="2913715" y="7495452"/>
            <a:ext cx="1470601" cy="2191952"/>
          </a:xfrm>
          <a:custGeom>
            <a:avLst/>
            <a:gdLst/>
            <a:ahLst/>
            <a:cxnLst/>
            <a:rect l="l" t="t" r="r" b="b"/>
            <a:pathLst>
              <a:path w="1470601" h="2191952">
                <a:moveTo>
                  <a:pt x="0" y="0"/>
                </a:moveTo>
                <a:lnTo>
                  <a:pt x="1470601" y="0"/>
                </a:lnTo>
                <a:lnTo>
                  <a:pt x="1470601" y="2191952"/>
                </a:lnTo>
                <a:lnTo>
                  <a:pt x="0" y="2191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rot="-976321">
            <a:off x="14374760" y="912433"/>
            <a:ext cx="2436144" cy="2241253"/>
          </a:xfrm>
          <a:custGeom>
            <a:avLst/>
            <a:gdLst/>
            <a:ahLst/>
            <a:cxnLst/>
            <a:rect l="l" t="t" r="r" b="b"/>
            <a:pathLst>
              <a:path w="2436144" h="2241253">
                <a:moveTo>
                  <a:pt x="0" y="0"/>
                </a:moveTo>
                <a:lnTo>
                  <a:pt x="2436144" y="0"/>
                </a:lnTo>
                <a:lnTo>
                  <a:pt x="2436144" y="2241252"/>
                </a:lnTo>
                <a:lnTo>
                  <a:pt x="0" y="22412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625819" y="3164495"/>
            <a:ext cx="1187562" cy="2676882"/>
          </a:xfrm>
          <a:custGeom>
            <a:avLst/>
            <a:gdLst/>
            <a:ahLst/>
            <a:cxnLst/>
            <a:rect l="l" t="t" r="r" b="b"/>
            <a:pathLst>
              <a:path w="1187562" h="2676882">
                <a:moveTo>
                  <a:pt x="0" y="0"/>
                </a:moveTo>
                <a:lnTo>
                  <a:pt x="1187562" y="0"/>
                </a:lnTo>
                <a:lnTo>
                  <a:pt x="1187562" y="2676882"/>
                </a:lnTo>
                <a:lnTo>
                  <a:pt x="0" y="26768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rot="1476618">
            <a:off x="15736031" y="3167285"/>
            <a:ext cx="1565374" cy="2459873"/>
          </a:xfrm>
          <a:custGeom>
            <a:avLst/>
            <a:gdLst/>
            <a:ahLst/>
            <a:cxnLst/>
            <a:rect l="l" t="t" r="r" b="b"/>
            <a:pathLst>
              <a:path w="1565374" h="2459873">
                <a:moveTo>
                  <a:pt x="0" y="0"/>
                </a:moveTo>
                <a:lnTo>
                  <a:pt x="1565373" y="0"/>
                </a:lnTo>
                <a:lnTo>
                  <a:pt x="1565373" y="2459872"/>
                </a:lnTo>
                <a:lnTo>
                  <a:pt x="0" y="24598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rot="-6337500">
            <a:off x="1078081" y="5186238"/>
            <a:ext cx="1470601" cy="2191952"/>
          </a:xfrm>
          <a:custGeom>
            <a:avLst/>
            <a:gdLst/>
            <a:ahLst/>
            <a:cxnLst/>
            <a:rect l="l" t="t" r="r" b="b"/>
            <a:pathLst>
              <a:path w="1470601" h="2191952">
                <a:moveTo>
                  <a:pt x="0" y="0"/>
                </a:moveTo>
                <a:lnTo>
                  <a:pt x="1470601" y="0"/>
                </a:lnTo>
                <a:lnTo>
                  <a:pt x="1470601" y="2191952"/>
                </a:lnTo>
                <a:lnTo>
                  <a:pt x="0" y="2191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0" name="Group 10"/>
          <p:cNvGrpSpPr/>
          <p:nvPr/>
        </p:nvGrpSpPr>
        <p:grpSpPr>
          <a:xfrm>
            <a:off x="4301030" y="4089202"/>
            <a:ext cx="9685940" cy="4980432"/>
            <a:chOff x="0" y="0"/>
            <a:chExt cx="2551029" cy="1311719"/>
          </a:xfrm>
        </p:grpSpPr>
        <p:sp>
          <p:nvSpPr>
            <p:cNvPr id="11" name="Freeform 11"/>
            <p:cNvSpPr/>
            <p:nvPr/>
          </p:nvSpPr>
          <p:spPr>
            <a:xfrm>
              <a:off x="0" y="0"/>
              <a:ext cx="2551029" cy="1311719"/>
            </a:xfrm>
            <a:custGeom>
              <a:avLst/>
              <a:gdLst/>
              <a:ahLst/>
              <a:cxnLst/>
              <a:rect l="l" t="t" r="r" b="b"/>
              <a:pathLst>
                <a:path w="2551029" h="1311719">
                  <a:moveTo>
                    <a:pt x="9592" y="0"/>
                  </a:moveTo>
                  <a:lnTo>
                    <a:pt x="2541438" y="0"/>
                  </a:lnTo>
                  <a:cubicBezTo>
                    <a:pt x="2546735" y="0"/>
                    <a:pt x="2551029" y="4294"/>
                    <a:pt x="2551029" y="9592"/>
                  </a:cubicBezTo>
                  <a:lnTo>
                    <a:pt x="2551029" y="1302127"/>
                  </a:lnTo>
                  <a:cubicBezTo>
                    <a:pt x="2551029" y="1307424"/>
                    <a:pt x="2546735" y="1311719"/>
                    <a:pt x="2541438" y="1311719"/>
                  </a:cubicBezTo>
                  <a:lnTo>
                    <a:pt x="9592" y="1311719"/>
                  </a:lnTo>
                  <a:cubicBezTo>
                    <a:pt x="4294" y="1311719"/>
                    <a:pt x="0" y="1307424"/>
                    <a:pt x="0" y="1302127"/>
                  </a:cubicBezTo>
                  <a:lnTo>
                    <a:pt x="0" y="9592"/>
                  </a:lnTo>
                  <a:cubicBezTo>
                    <a:pt x="0" y="4294"/>
                    <a:pt x="4294" y="0"/>
                    <a:pt x="9592" y="0"/>
                  </a:cubicBezTo>
                  <a:close/>
                </a:path>
              </a:pathLst>
            </a:custGeom>
            <a:solidFill>
              <a:srgbClr val="A5DAF3"/>
            </a:solidFill>
          </p:spPr>
          <p:txBody>
            <a:bodyPr/>
            <a:lstStyle/>
            <a:p>
              <a:endParaRPr lang="en-GB"/>
            </a:p>
          </p:txBody>
        </p:sp>
        <p:sp>
          <p:nvSpPr>
            <p:cNvPr id="12" name="TextBox 12"/>
            <p:cNvSpPr txBox="1"/>
            <p:nvPr/>
          </p:nvSpPr>
          <p:spPr>
            <a:xfrm>
              <a:off x="0" y="-57150"/>
              <a:ext cx="2551029" cy="1368869"/>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In other countries:</a:t>
              </a:r>
            </a:p>
            <a:p>
              <a:pPr marL="734061" lvl="1" indent="-367031" algn="l">
                <a:lnSpc>
                  <a:spcPts val="4760"/>
                </a:lnSpc>
                <a:buFont typeface="Arial"/>
                <a:buChar char="•"/>
              </a:pPr>
              <a:r>
                <a:rPr lang="en-US" sz="3400">
                  <a:solidFill>
                    <a:srgbClr val="5C3224"/>
                  </a:solidFill>
                  <a:latin typeface="Nunito"/>
                  <a:ea typeface="Nunito"/>
                  <a:cs typeface="Nunito"/>
                  <a:sym typeface="Nunito"/>
                </a:rPr>
                <a:t>Iceland introduced biennial screening in 1994</a:t>
              </a:r>
            </a:p>
            <a:p>
              <a:pPr marL="734061" lvl="1" indent="-367031" algn="l">
                <a:lnSpc>
                  <a:spcPts val="4760"/>
                </a:lnSpc>
                <a:buFont typeface="Arial"/>
                <a:buChar char="•"/>
              </a:pPr>
              <a:r>
                <a:rPr lang="en-US" sz="3400">
                  <a:solidFill>
                    <a:srgbClr val="5C3224"/>
                  </a:solidFill>
                  <a:latin typeface="Nunito"/>
                  <a:ea typeface="Nunito"/>
                  <a:cs typeface="Nunito"/>
                  <a:sym typeface="Nunito"/>
                </a:rPr>
                <a:t>10 year results reported in 2007 - No one developed sight threatening diabetic retinopathy before developing background retinopathy and being put back to annual screening first</a:t>
              </a:r>
            </a:p>
            <a:p>
              <a:pPr algn="l">
                <a:lnSpc>
                  <a:spcPts val="4760"/>
                </a:lnSpc>
              </a:pPr>
              <a:endParaRPr lang="en-US" sz="3400">
                <a:solidFill>
                  <a:srgbClr val="5C3224"/>
                </a:solidFill>
                <a:latin typeface="Nunito"/>
                <a:ea typeface="Nunito"/>
                <a:cs typeface="Nunito"/>
                <a:sym typeface="Nunito"/>
              </a:endParaRPr>
            </a:p>
          </p:txBody>
        </p:sp>
      </p:grpSp>
      <p:sp>
        <p:nvSpPr>
          <p:cNvPr id="13" name="Freeform 13"/>
          <p:cNvSpPr/>
          <p:nvPr/>
        </p:nvSpPr>
        <p:spPr>
          <a:xfrm>
            <a:off x="559861" y="616021"/>
            <a:ext cx="2278560" cy="2278560"/>
          </a:xfrm>
          <a:custGeom>
            <a:avLst/>
            <a:gdLst/>
            <a:ahLst/>
            <a:cxnLst/>
            <a:rect l="l" t="t" r="r" b="b"/>
            <a:pathLst>
              <a:path w="2278560" h="2278560">
                <a:moveTo>
                  <a:pt x="0" y="0"/>
                </a:moveTo>
                <a:lnTo>
                  <a:pt x="2278560" y="0"/>
                </a:lnTo>
                <a:lnTo>
                  <a:pt x="2278560" y="2278560"/>
                </a:lnTo>
                <a:lnTo>
                  <a:pt x="0" y="22785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4" name="TextBox 14"/>
          <p:cNvSpPr txBox="1"/>
          <p:nvPr/>
        </p:nvSpPr>
        <p:spPr>
          <a:xfrm>
            <a:off x="4301030" y="1994959"/>
            <a:ext cx="9685940"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WHY HAVE SCREENING INTERVALS CHANGED?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8100000">
            <a:off x="-3762117" y="5970932"/>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05814" y="5276246"/>
            <a:ext cx="5449553" cy="4537992"/>
          </a:xfrm>
          <a:custGeom>
            <a:avLst/>
            <a:gdLst/>
            <a:ahLst/>
            <a:cxnLst/>
            <a:rect l="l" t="t" r="r" b="b"/>
            <a:pathLst>
              <a:path w="5449553" h="4537992">
                <a:moveTo>
                  <a:pt x="0" y="0"/>
                </a:moveTo>
                <a:lnTo>
                  <a:pt x="5449554" y="0"/>
                </a:lnTo>
                <a:lnTo>
                  <a:pt x="5449554" y="4537992"/>
                </a:lnTo>
                <a:lnTo>
                  <a:pt x="0" y="45379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3012735">
            <a:off x="8331452" y="-10675299"/>
            <a:ext cx="13483298" cy="14598059"/>
          </a:xfrm>
          <a:custGeom>
            <a:avLst/>
            <a:gdLst/>
            <a:ahLst/>
            <a:cxnLst/>
            <a:rect l="l" t="t" r="r" b="b"/>
            <a:pathLst>
              <a:path w="13483298" h="14598059">
                <a:moveTo>
                  <a:pt x="0" y="0"/>
                </a:moveTo>
                <a:lnTo>
                  <a:pt x="13483299" y="0"/>
                </a:lnTo>
                <a:lnTo>
                  <a:pt x="13483299" y="14598059"/>
                </a:lnTo>
                <a:lnTo>
                  <a:pt x="0" y="14598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4824387" y="542314"/>
            <a:ext cx="2709879" cy="8715986"/>
          </a:xfrm>
          <a:custGeom>
            <a:avLst/>
            <a:gdLst/>
            <a:ahLst/>
            <a:cxnLst/>
            <a:rect l="l" t="t" r="r" b="b"/>
            <a:pathLst>
              <a:path w="2709879" h="8715986">
                <a:moveTo>
                  <a:pt x="0" y="0"/>
                </a:moveTo>
                <a:lnTo>
                  <a:pt x="2709879" y="0"/>
                </a:lnTo>
                <a:lnTo>
                  <a:pt x="2709879" y="8715986"/>
                </a:lnTo>
                <a:lnTo>
                  <a:pt x="0" y="87159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6" name="Group 6"/>
          <p:cNvGrpSpPr/>
          <p:nvPr/>
        </p:nvGrpSpPr>
        <p:grpSpPr>
          <a:xfrm>
            <a:off x="4301030" y="3606739"/>
            <a:ext cx="9685940" cy="4671775"/>
            <a:chOff x="0" y="0"/>
            <a:chExt cx="2551029" cy="1230426"/>
          </a:xfrm>
        </p:grpSpPr>
        <p:sp>
          <p:nvSpPr>
            <p:cNvPr id="7" name="Freeform 7"/>
            <p:cNvSpPr/>
            <p:nvPr/>
          </p:nvSpPr>
          <p:spPr>
            <a:xfrm>
              <a:off x="0" y="0"/>
              <a:ext cx="2551029" cy="1230426"/>
            </a:xfrm>
            <a:custGeom>
              <a:avLst/>
              <a:gdLst/>
              <a:ahLst/>
              <a:cxnLst/>
              <a:rect l="l" t="t" r="r" b="b"/>
              <a:pathLst>
                <a:path w="2551029" h="1230426">
                  <a:moveTo>
                    <a:pt x="9592" y="0"/>
                  </a:moveTo>
                  <a:lnTo>
                    <a:pt x="2541438" y="0"/>
                  </a:lnTo>
                  <a:cubicBezTo>
                    <a:pt x="2546735" y="0"/>
                    <a:pt x="2551029" y="4294"/>
                    <a:pt x="2551029" y="9592"/>
                  </a:cubicBezTo>
                  <a:lnTo>
                    <a:pt x="2551029" y="1220835"/>
                  </a:lnTo>
                  <a:cubicBezTo>
                    <a:pt x="2551029" y="1226132"/>
                    <a:pt x="2546735" y="1230426"/>
                    <a:pt x="2541438" y="1230426"/>
                  </a:cubicBezTo>
                  <a:lnTo>
                    <a:pt x="9592" y="1230426"/>
                  </a:lnTo>
                  <a:cubicBezTo>
                    <a:pt x="4294" y="1230426"/>
                    <a:pt x="0" y="1226132"/>
                    <a:pt x="0" y="1220835"/>
                  </a:cubicBezTo>
                  <a:lnTo>
                    <a:pt x="0" y="9592"/>
                  </a:lnTo>
                  <a:cubicBezTo>
                    <a:pt x="0" y="4294"/>
                    <a:pt x="4294" y="0"/>
                    <a:pt x="9592" y="0"/>
                  </a:cubicBezTo>
                  <a:close/>
                </a:path>
              </a:pathLst>
            </a:custGeom>
            <a:solidFill>
              <a:srgbClr val="A5DAF3"/>
            </a:solidFill>
          </p:spPr>
          <p:txBody>
            <a:bodyPr/>
            <a:lstStyle/>
            <a:p>
              <a:endParaRPr lang="en-GB"/>
            </a:p>
          </p:txBody>
        </p:sp>
        <p:sp>
          <p:nvSpPr>
            <p:cNvPr id="8" name="TextBox 8"/>
            <p:cNvSpPr txBox="1"/>
            <p:nvPr/>
          </p:nvSpPr>
          <p:spPr>
            <a:xfrm>
              <a:off x="0" y="-57150"/>
              <a:ext cx="2551029" cy="1287576"/>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Those people considered to be </a:t>
              </a:r>
              <a:r>
                <a:rPr lang="en-US" sz="3400" b="1">
                  <a:solidFill>
                    <a:srgbClr val="5C3224"/>
                  </a:solidFill>
                  <a:latin typeface="Nunito Bold"/>
                  <a:ea typeface="Nunito Bold"/>
                  <a:cs typeface="Nunito Bold"/>
                  <a:sym typeface="Nunito Bold"/>
                </a:rPr>
                <a:t>low risk</a:t>
              </a:r>
              <a:r>
                <a:rPr lang="en-US" sz="3400">
                  <a:solidFill>
                    <a:srgbClr val="5C3224"/>
                  </a:solidFill>
                  <a:latin typeface="Nunito"/>
                  <a:ea typeface="Nunito"/>
                  <a:cs typeface="Nunito"/>
                  <a:sym typeface="Nunito"/>
                </a:rPr>
                <a:t>.</a:t>
              </a:r>
            </a:p>
            <a:p>
              <a:pPr marL="734061" lvl="1" indent="-367031" algn="l">
                <a:lnSpc>
                  <a:spcPts val="4760"/>
                </a:lnSpc>
                <a:buFont typeface="Arial"/>
                <a:buChar char="•"/>
              </a:pPr>
              <a:r>
                <a:rPr lang="en-US" sz="3400">
                  <a:solidFill>
                    <a:srgbClr val="5C3224"/>
                  </a:solidFill>
                  <a:latin typeface="Nunito"/>
                  <a:ea typeface="Nunito"/>
                  <a:cs typeface="Nunito"/>
                  <a:sym typeface="Nunito"/>
                </a:rPr>
                <a:t>Low risk are those people without evidence of diabetic retinopathy (R0M0) at 2 screening events</a:t>
              </a:r>
            </a:p>
            <a:p>
              <a:pPr algn="l">
                <a:lnSpc>
                  <a:spcPts val="4760"/>
                </a:lnSpc>
              </a:pPr>
              <a:endParaRPr lang="en-US" sz="3400">
                <a:solidFill>
                  <a:srgbClr val="5C3224"/>
                </a:solidFill>
                <a:latin typeface="Nunito"/>
                <a:ea typeface="Nunito"/>
                <a:cs typeface="Nunito"/>
                <a:sym typeface="Nunito"/>
              </a:endParaRPr>
            </a:p>
            <a:p>
              <a:pPr algn="l">
                <a:lnSpc>
                  <a:spcPts val="4760"/>
                </a:lnSpc>
              </a:pPr>
              <a:endParaRPr lang="en-US" sz="3400">
                <a:solidFill>
                  <a:srgbClr val="5C3224"/>
                </a:solidFill>
                <a:latin typeface="Nunito"/>
                <a:ea typeface="Nunito"/>
                <a:cs typeface="Nunito"/>
                <a:sym typeface="Nunito"/>
              </a:endParaRPr>
            </a:p>
            <a:p>
              <a:pPr algn="l">
                <a:lnSpc>
                  <a:spcPts val="4760"/>
                </a:lnSpc>
              </a:pPr>
              <a:endParaRPr lang="en-US" sz="3400">
                <a:solidFill>
                  <a:srgbClr val="5C3224"/>
                </a:solidFill>
                <a:latin typeface="Nunito"/>
                <a:ea typeface="Nunito"/>
                <a:cs typeface="Nunito"/>
                <a:sym typeface="Nunito"/>
              </a:endParaRPr>
            </a:p>
          </p:txBody>
        </p:sp>
      </p:grpSp>
      <p:sp>
        <p:nvSpPr>
          <p:cNvPr id="9" name="Freeform 9"/>
          <p:cNvSpPr/>
          <p:nvPr/>
        </p:nvSpPr>
        <p:spPr>
          <a:xfrm>
            <a:off x="4907307" y="6348963"/>
            <a:ext cx="1487778" cy="1279489"/>
          </a:xfrm>
          <a:custGeom>
            <a:avLst/>
            <a:gdLst/>
            <a:ahLst/>
            <a:cxnLst/>
            <a:rect l="l" t="t" r="r" b="b"/>
            <a:pathLst>
              <a:path w="1487778" h="1279489">
                <a:moveTo>
                  <a:pt x="0" y="0"/>
                </a:moveTo>
                <a:lnTo>
                  <a:pt x="1487778" y="0"/>
                </a:lnTo>
                <a:lnTo>
                  <a:pt x="1487778" y="1279489"/>
                </a:lnTo>
                <a:lnTo>
                  <a:pt x="0" y="12794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8107449" y="6348963"/>
            <a:ext cx="1487778" cy="1279489"/>
          </a:xfrm>
          <a:custGeom>
            <a:avLst/>
            <a:gdLst/>
            <a:ahLst/>
            <a:cxnLst/>
            <a:rect l="l" t="t" r="r" b="b"/>
            <a:pathLst>
              <a:path w="1487778" h="1279489">
                <a:moveTo>
                  <a:pt x="0" y="0"/>
                </a:moveTo>
                <a:lnTo>
                  <a:pt x="1487778" y="0"/>
                </a:lnTo>
                <a:lnTo>
                  <a:pt x="1487778" y="1279489"/>
                </a:lnTo>
                <a:lnTo>
                  <a:pt x="0" y="12794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pic>
        <p:nvPicPr>
          <p:cNvPr id="11" name="Picture 11"/>
          <p:cNvPicPr>
            <a:picLocks noChangeAspect="1"/>
          </p:cNvPicPr>
          <p:nvPr/>
        </p:nvPicPr>
        <p:blipFill>
          <a:blip r:embed="rId12"/>
          <a:srcRect/>
          <a:stretch>
            <a:fillRect/>
          </a:stretch>
        </p:blipFill>
        <p:spPr>
          <a:xfrm>
            <a:off x="6442791" y="6728825"/>
            <a:ext cx="1443795" cy="519766"/>
          </a:xfrm>
          <a:prstGeom prst="rect">
            <a:avLst/>
          </a:prstGeom>
        </p:spPr>
      </p:pic>
      <p:pic>
        <p:nvPicPr>
          <p:cNvPr id="12" name="Picture 12"/>
          <p:cNvPicPr>
            <a:picLocks noChangeAspect="1"/>
          </p:cNvPicPr>
          <p:nvPr/>
        </p:nvPicPr>
        <p:blipFill>
          <a:blip r:embed="rId12"/>
          <a:srcRect/>
          <a:stretch>
            <a:fillRect/>
          </a:stretch>
        </p:blipFill>
        <p:spPr>
          <a:xfrm>
            <a:off x="9887838" y="6728825"/>
            <a:ext cx="1443795" cy="519766"/>
          </a:xfrm>
          <a:prstGeom prst="rect">
            <a:avLst/>
          </a:prstGeom>
        </p:spPr>
      </p:pic>
      <p:sp>
        <p:nvSpPr>
          <p:cNvPr id="13" name="Freeform 13"/>
          <p:cNvSpPr/>
          <p:nvPr/>
        </p:nvSpPr>
        <p:spPr>
          <a:xfrm>
            <a:off x="11550709" y="6377538"/>
            <a:ext cx="1487778" cy="1279489"/>
          </a:xfrm>
          <a:custGeom>
            <a:avLst/>
            <a:gdLst/>
            <a:ahLst/>
            <a:cxnLst/>
            <a:rect l="l" t="t" r="r" b="b"/>
            <a:pathLst>
              <a:path w="1487778" h="1279489">
                <a:moveTo>
                  <a:pt x="0" y="0"/>
                </a:moveTo>
                <a:lnTo>
                  <a:pt x="1487777" y="0"/>
                </a:lnTo>
                <a:lnTo>
                  <a:pt x="1487777" y="1279489"/>
                </a:lnTo>
                <a:lnTo>
                  <a:pt x="0" y="12794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pic>
        <p:nvPicPr>
          <p:cNvPr id="14" name="Picture 14"/>
          <p:cNvPicPr>
            <a:picLocks noChangeAspect="1"/>
          </p:cNvPicPr>
          <p:nvPr/>
        </p:nvPicPr>
        <p:blipFill>
          <a:blip r:embed="rId13"/>
          <a:srcRect/>
          <a:stretch>
            <a:fillRect/>
          </a:stretch>
        </p:blipFill>
        <p:spPr>
          <a:xfrm>
            <a:off x="605814" y="542314"/>
            <a:ext cx="2724777" cy="2724777"/>
          </a:xfrm>
          <a:prstGeom prst="rect">
            <a:avLst/>
          </a:prstGeom>
        </p:spPr>
      </p:pic>
      <p:sp>
        <p:nvSpPr>
          <p:cNvPr id="15" name="Freeform 15"/>
          <p:cNvSpPr/>
          <p:nvPr/>
        </p:nvSpPr>
        <p:spPr>
          <a:xfrm>
            <a:off x="12833060" y="8078386"/>
            <a:ext cx="1991327" cy="1812107"/>
          </a:xfrm>
          <a:custGeom>
            <a:avLst/>
            <a:gdLst/>
            <a:ahLst/>
            <a:cxnLst/>
            <a:rect l="l" t="t" r="r" b="b"/>
            <a:pathLst>
              <a:path w="1991327" h="1812107">
                <a:moveTo>
                  <a:pt x="0" y="0"/>
                </a:moveTo>
                <a:lnTo>
                  <a:pt x="1991327" y="0"/>
                </a:lnTo>
                <a:lnTo>
                  <a:pt x="1991327" y="1812107"/>
                </a:lnTo>
                <a:lnTo>
                  <a:pt x="0" y="1812107"/>
                </a:lnTo>
                <a:lnTo>
                  <a:pt x="0" y="0"/>
                </a:lnTo>
                <a:close/>
              </a:path>
            </a:pathLst>
          </a:custGeom>
          <a:blipFill>
            <a:blip r:embed="rId14"/>
            <a:stretch>
              <a:fillRect/>
            </a:stretch>
          </a:blipFill>
        </p:spPr>
        <p:txBody>
          <a:bodyPr/>
          <a:lstStyle/>
          <a:p>
            <a:endParaRPr lang="en-GB"/>
          </a:p>
        </p:txBody>
      </p:sp>
      <p:sp>
        <p:nvSpPr>
          <p:cNvPr id="16" name="TextBox 16"/>
          <p:cNvSpPr txBox="1"/>
          <p:nvPr/>
        </p:nvSpPr>
        <p:spPr>
          <a:xfrm>
            <a:off x="4301030" y="1484001"/>
            <a:ext cx="9685940"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WHO WILL THE CHANGE AFFECT?</a:t>
            </a:r>
          </a:p>
        </p:txBody>
      </p:sp>
      <p:sp>
        <p:nvSpPr>
          <p:cNvPr id="17" name="TextBox 17"/>
          <p:cNvSpPr txBox="1"/>
          <p:nvPr/>
        </p:nvSpPr>
        <p:spPr>
          <a:xfrm>
            <a:off x="4468344" y="7661826"/>
            <a:ext cx="2365704" cy="575944"/>
          </a:xfrm>
          <a:prstGeom prst="rect">
            <a:avLst/>
          </a:prstGeom>
        </p:spPr>
        <p:txBody>
          <a:bodyPr lIns="0" tIns="0" rIns="0" bIns="0" rtlCol="0" anchor="t">
            <a:spAutoFit/>
          </a:bodyPr>
          <a:lstStyle/>
          <a:p>
            <a:pPr algn="ctr">
              <a:lnSpc>
                <a:spcPts val="2380"/>
              </a:lnSpc>
            </a:pPr>
            <a:r>
              <a:rPr lang="en-US" sz="1700">
                <a:solidFill>
                  <a:srgbClr val="2D799C"/>
                </a:solidFill>
                <a:latin typeface="Canva Sans"/>
                <a:ea typeface="Canva Sans"/>
                <a:cs typeface="Canva Sans"/>
                <a:sym typeface="Canva Sans"/>
              </a:rPr>
              <a:t>Screening 1 No Diabetic  Retinopathy</a:t>
            </a:r>
          </a:p>
        </p:txBody>
      </p:sp>
      <p:sp>
        <p:nvSpPr>
          <p:cNvPr id="18" name="TextBox 18"/>
          <p:cNvSpPr txBox="1"/>
          <p:nvPr/>
        </p:nvSpPr>
        <p:spPr>
          <a:xfrm>
            <a:off x="7668486" y="7661826"/>
            <a:ext cx="2365704" cy="575944"/>
          </a:xfrm>
          <a:prstGeom prst="rect">
            <a:avLst/>
          </a:prstGeom>
        </p:spPr>
        <p:txBody>
          <a:bodyPr lIns="0" tIns="0" rIns="0" bIns="0" rtlCol="0" anchor="t">
            <a:spAutoFit/>
          </a:bodyPr>
          <a:lstStyle/>
          <a:p>
            <a:pPr algn="ctr">
              <a:lnSpc>
                <a:spcPts val="2380"/>
              </a:lnSpc>
            </a:pPr>
            <a:r>
              <a:rPr lang="en-US" sz="1700">
                <a:solidFill>
                  <a:srgbClr val="2D799C"/>
                </a:solidFill>
                <a:latin typeface="Canva Sans"/>
                <a:ea typeface="Canva Sans"/>
                <a:cs typeface="Canva Sans"/>
                <a:sym typeface="Canva Sans"/>
              </a:rPr>
              <a:t>Screening 2 No Diabetic  Retinopathy</a:t>
            </a:r>
          </a:p>
        </p:txBody>
      </p:sp>
      <p:sp>
        <p:nvSpPr>
          <p:cNvPr id="19" name="TextBox 19"/>
          <p:cNvSpPr txBox="1"/>
          <p:nvPr/>
        </p:nvSpPr>
        <p:spPr>
          <a:xfrm>
            <a:off x="6395085" y="6431646"/>
            <a:ext cx="1153046" cy="297179"/>
          </a:xfrm>
          <a:prstGeom prst="rect">
            <a:avLst/>
          </a:prstGeom>
        </p:spPr>
        <p:txBody>
          <a:bodyPr lIns="0" tIns="0" rIns="0" bIns="0" rtlCol="0" anchor="t">
            <a:spAutoFit/>
          </a:bodyPr>
          <a:lstStyle/>
          <a:p>
            <a:pPr algn="ctr">
              <a:lnSpc>
                <a:spcPts val="2520"/>
              </a:lnSpc>
            </a:pPr>
            <a:r>
              <a:rPr lang="en-US" sz="1800" b="1">
                <a:solidFill>
                  <a:srgbClr val="2D799C"/>
                </a:solidFill>
                <a:latin typeface="Canva Sans Bold"/>
                <a:ea typeface="Canva Sans Bold"/>
                <a:cs typeface="Canva Sans Bold"/>
                <a:sym typeface="Canva Sans Bold"/>
              </a:rPr>
              <a:t>12 Months</a:t>
            </a:r>
          </a:p>
        </p:txBody>
      </p:sp>
      <p:sp>
        <p:nvSpPr>
          <p:cNvPr id="20" name="TextBox 20"/>
          <p:cNvSpPr txBox="1"/>
          <p:nvPr/>
        </p:nvSpPr>
        <p:spPr>
          <a:xfrm>
            <a:off x="11103502" y="7711992"/>
            <a:ext cx="2365704" cy="280669"/>
          </a:xfrm>
          <a:prstGeom prst="rect">
            <a:avLst/>
          </a:prstGeom>
        </p:spPr>
        <p:txBody>
          <a:bodyPr lIns="0" tIns="0" rIns="0" bIns="0" rtlCol="0" anchor="t">
            <a:spAutoFit/>
          </a:bodyPr>
          <a:lstStyle/>
          <a:p>
            <a:pPr algn="ctr">
              <a:lnSpc>
                <a:spcPts val="2380"/>
              </a:lnSpc>
            </a:pPr>
            <a:r>
              <a:rPr lang="en-US" sz="1700">
                <a:solidFill>
                  <a:srgbClr val="2D799C"/>
                </a:solidFill>
                <a:latin typeface="Canva Sans"/>
                <a:ea typeface="Canva Sans"/>
                <a:cs typeface="Canva Sans"/>
                <a:sym typeface="Canva Sans"/>
              </a:rPr>
              <a:t>Screening 3</a:t>
            </a:r>
          </a:p>
        </p:txBody>
      </p:sp>
      <p:sp>
        <p:nvSpPr>
          <p:cNvPr id="21" name="TextBox 21"/>
          <p:cNvSpPr txBox="1"/>
          <p:nvPr/>
        </p:nvSpPr>
        <p:spPr>
          <a:xfrm>
            <a:off x="9852453" y="6431646"/>
            <a:ext cx="1174849" cy="297179"/>
          </a:xfrm>
          <a:prstGeom prst="rect">
            <a:avLst/>
          </a:prstGeom>
        </p:spPr>
        <p:txBody>
          <a:bodyPr lIns="0" tIns="0" rIns="0" bIns="0" rtlCol="0" anchor="t">
            <a:spAutoFit/>
          </a:bodyPr>
          <a:lstStyle/>
          <a:p>
            <a:pPr algn="ctr">
              <a:lnSpc>
                <a:spcPts val="2520"/>
              </a:lnSpc>
            </a:pPr>
            <a:r>
              <a:rPr lang="en-US" sz="1800" b="1">
                <a:solidFill>
                  <a:srgbClr val="2D799C"/>
                </a:solidFill>
                <a:latin typeface="Canva Sans Bold"/>
                <a:ea typeface="Canva Sans Bold"/>
                <a:cs typeface="Canva Sans Bold"/>
                <a:sym typeface="Canva Sans Bold"/>
              </a:rPr>
              <a:t>24 Months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grpSp>
        <p:nvGrpSpPr>
          <p:cNvPr id="2" name="Group 2"/>
          <p:cNvGrpSpPr/>
          <p:nvPr/>
        </p:nvGrpSpPr>
        <p:grpSpPr>
          <a:xfrm>
            <a:off x="7573360" y="3711129"/>
            <a:ext cx="9685940" cy="4980432"/>
            <a:chOff x="0" y="0"/>
            <a:chExt cx="2551029" cy="1311719"/>
          </a:xfrm>
        </p:grpSpPr>
        <p:sp>
          <p:nvSpPr>
            <p:cNvPr id="3" name="Freeform 3"/>
            <p:cNvSpPr/>
            <p:nvPr/>
          </p:nvSpPr>
          <p:spPr>
            <a:xfrm>
              <a:off x="0" y="0"/>
              <a:ext cx="2551029" cy="1311719"/>
            </a:xfrm>
            <a:custGeom>
              <a:avLst/>
              <a:gdLst/>
              <a:ahLst/>
              <a:cxnLst/>
              <a:rect l="l" t="t" r="r" b="b"/>
              <a:pathLst>
                <a:path w="2551029" h="1311719">
                  <a:moveTo>
                    <a:pt x="9592" y="0"/>
                  </a:moveTo>
                  <a:lnTo>
                    <a:pt x="2541438" y="0"/>
                  </a:lnTo>
                  <a:cubicBezTo>
                    <a:pt x="2546735" y="0"/>
                    <a:pt x="2551029" y="4294"/>
                    <a:pt x="2551029" y="9592"/>
                  </a:cubicBezTo>
                  <a:lnTo>
                    <a:pt x="2551029" y="1302127"/>
                  </a:lnTo>
                  <a:cubicBezTo>
                    <a:pt x="2551029" y="1307424"/>
                    <a:pt x="2546735" y="1311719"/>
                    <a:pt x="2541438" y="1311719"/>
                  </a:cubicBezTo>
                  <a:lnTo>
                    <a:pt x="9592" y="1311719"/>
                  </a:lnTo>
                  <a:cubicBezTo>
                    <a:pt x="4294" y="1311719"/>
                    <a:pt x="0" y="1307424"/>
                    <a:pt x="0" y="1302127"/>
                  </a:cubicBezTo>
                  <a:lnTo>
                    <a:pt x="0" y="9592"/>
                  </a:lnTo>
                  <a:cubicBezTo>
                    <a:pt x="0" y="4294"/>
                    <a:pt x="4294" y="0"/>
                    <a:pt x="9592" y="0"/>
                  </a:cubicBezTo>
                  <a:close/>
                </a:path>
              </a:pathLst>
            </a:custGeom>
            <a:solidFill>
              <a:srgbClr val="A5DAF3"/>
            </a:solidFill>
          </p:spPr>
          <p:txBody>
            <a:bodyPr/>
            <a:lstStyle/>
            <a:p>
              <a:endParaRPr lang="en-GB"/>
            </a:p>
          </p:txBody>
        </p:sp>
        <p:sp>
          <p:nvSpPr>
            <p:cNvPr id="4" name="TextBox 4"/>
            <p:cNvSpPr txBox="1"/>
            <p:nvPr/>
          </p:nvSpPr>
          <p:spPr>
            <a:xfrm>
              <a:off x="0" y="-57150"/>
              <a:ext cx="2551029" cy="1368869"/>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Once you develop background diabetic retinopathy you will be place on an annual recall.</a:t>
              </a:r>
            </a:p>
            <a:p>
              <a:pPr marL="734061" lvl="1" indent="-367031" algn="l">
                <a:lnSpc>
                  <a:spcPts val="4760"/>
                </a:lnSpc>
                <a:buFont typeface="Arial"/>
                <a:buChar char="•"/>
              </a:pPr>
              <a:r>
                <a:rPr lang="en-US" sz="3400">
                  <a:solidFill>
                    <a:srgbClr val="5C3224"/>
                  </a:solidFill>
                  <a:latin typeface="Nunito"/>
                  <a:ea typeface="Nunito"/>
                  <a:cs typeface="Nunito"/>
                  <a:sym typeface="Nunito"/>
                </a:rPr>
                <a:t>If you miss your screening appointment you will be recalled in 12 months</a:t>
              </a:r>
            </a:p>
            <a:p>
              <a:pPr marL="734061" lvl="1" indent="-367031" algn="l">
                <a:lnSpc>
                  <a:spcPts val="4760"/>
                </a:lnSpc>
                <a:buFont typeface="Arial"/>
                <a:buChar char="•"/>
              </a:pPr>
              <a:r>
                <a:rPr lang="en-US" sz="3400">
                  <a:solidFill>
                    <a:srgbClr val="5C3224"/>
                  </a:solidFill>
                  <a:latin typeface="Nunito"/>
                  <a:ea typeface="Nunito"/>
                  <a:cs typeface="Nunito"/>
                  <a:sym typeface="Nunito"/>
                </a:rPr>
                <a:t>If your diabetes team are concerned about any changes that may affect your eyes they can request an earlier recall.</a:t>
              </a:r>
            </a:p>
          </p:txBody>
        </p:sp>
      </p:grpSp>
      <p:sp>
        <p:nvSpPr>
          <p:cNvPr id="5" name="Freeform 5"/>
          <p:cNvSpPr/>
          <p:nvPr/>
        </p:nvSpPr>
        <p:spPr>
          <a:xfrm rot="5664512">
            <a:off x="-6482015" y="-1201226"/>
            <a:ext cx="16333616" cy="13839027"/>
          </a:xfrm>
          <a:custGeom>
            <a:avLst/>
            <a:gdLst/>
            <a:ahLst/>
            <a:cxnLst/>
            <a:rect l="l" t="t" r="r" b="b"/>
            <a:pathLst>
              <a:path w="16333616" h="13839027">
                <a:moveTo>
                  <a:pt x="0" y="0"/>
                </a:moveTo>
                <a:lnTo>
                  <a:pt x="16333616" y="0"/>
                </a:lnTo>
                <a:lnTo>
                  <a:pt x="16333616" y="13839027"/>
                </a:lnTo>
                <a:lnTo>
                  <a:pt x="0" y="138390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677382">
            <a:off x="-5004519" y="3130542"/>
            <a:ext cx="11064688" cy="11979485"/>
          </a:xfrm>
          <a:custGeom>
            <a:avLst/>
            <a:gdLst/>
            <a:ahLst/>
            <a:cxnLst/>
            <a:rect l="l" t="t" r="r" b="b"/>
            <a:pathLst>
              <a:path w="11064688" h="11979485">
                <a:moveTo>
                  <a:pt x="0" y="0"/>
                </a:moveTo>
                <a:lnTo>
                  <a:pt x="11064688" y="0"/>
                </a:lnTo>
                <a:lnTo>
                  <a:pt x="11064688" y="11979486"/>
                </a:lnTo>
                <a:lnTo>
                  <a:pt x="0" y="119794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6793149">
            <a:off x="13648912" y="6418903"/>
            <a:ext cx="7527211" cy="8149539"/>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0" y="1497623"/>
            <a:ext cx="6150027" cy="8996050"/>
          </a:xfrm>
          <a:custGeom>
            <a:avLst/>
            <a:gdLst/>
            <a:ahLst/>
            <a:cxnLst/>
            <a:rect l="l" t="t" r="r" b="b"/>
            <a:pathLst>
              <a:path w="6150027" h="8996050">
                <a:moveTo>
                  <a:pt x="0" y="0"/>
                </a:moveTo>
                <a:lnTo>
                  <a:pt x="6150027" y="0"/>
                </a:lnTo>
                <a:lnTo>
                  <a:pt x="6150027" y="8996050"/>
                </a:lnTo>
                <a:lnTo>
                  <a:pt x="0" y="89960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pic>
        <p:nvPicPr>
          <p:cNvPr id="9" name="Picture 9"/>
          <p:cNvPicPr>
            <a:picLocks noChangeAspect="1"/>
          </p:cNvPicPr>
          <p:nvPr/>
        </p:nvPicPr>
        <p:blipFill>
          <a:blip r:embed="rId8"/>
          <a:srcRect/>
          <a:stretch>
            <a:fillRect/>
          </a:stretch>
        </p:blipFill>
        <p:spPr>
          <a:xfrm>
            <a:off x="16714993" y="9120285"/>
            <a:ext cx="1395050" cy="885857"/>
          </a:xfrm>
          <a:prstGeom prst="rect">
            <a:avLst/>
          </a:prstGeom>
        </p:spPr>
      </p:pic>
      <p:sp>
        <p:nvSpPr>
          <p:cNvPr id="10" name="Freeform 10"/>
          <p:cNvSpPr/>
          <p:nvPr/>
        </p:nvSpPr>
        <p:spPr>
          <a:xfrm>
            <a:off x="6577697" y="1616322"/>
            <a:ext cx="1991327" cy="1812107"/>
          </a:xfrm>
          <a:custGeom>
            <a:avLst/>
            <a:gdLst/>
            <a:ahLst/>
            <a:cxnLst/>
            <a:rect l="l" t="t" r="r" b="b"/>
            <a:pathLst>
              <a:path w="1991327" h="1812107">
                <a:moveTo>
                  <a:pt x="0" y="0"/>
                </a:moveTo>
                <a:lnTo>
                  <a:pt x="1991327" y="0"/>
                </a:lnTo>
                <a:lnTo>
                  <a:pt x="1991327" y="1812107"/>
                </a:lnTo>
                <a:lnTo>
                  <a:pt x="0" y="1812107"/>
                </a:lnTo>
                <a:lnTo>
                  <a:pt x="0" y="0"/>
                </a:lnTo>
                <a:close/>
              </a:path>
            </a:pathLst>
          </a:custGeom>
          <a:blipFill>
            <a:blip r:embed="rId9"/>
            <a:stretch>
              <a:fillRect/>
            </a:stretch>
          </a:blipFill>
        </p:spPr>
        <p:txBody>
          <a:bodyPr/>
          <a:lstStyle/>
          <a:p>
            <a:endParaRPr lang="en-GB"/>
          </a:p>
        </p:txBody>
      </p:sp>
      <p:sp>
        <p:nvSpPr>
          <p:cNvPr id="11" name="TextBox 11"/>
          <p:cNvSpPr txBox="1"/>
          <p:nvPr/>
        </p:nvSpPr>
        <p:spPr>
          <a:xfrm>
            <a:off x="7573360" y="1578222"/>
            <a:ext cx="9685940"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WHO WILL THE CHANGE AFFECT?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2555465">
            <a:off x="-7140892" y="2332960"/>
            <a:ext cx="15401505" cy="16674858"/>
          </a:xfrm>
          <a:custGeom>
            <a:avLst/>
            <a:gdLst/>
            <a:ahLst/>
            <a:cxnLst/>
            <a:rect l="l" t="t" r="r" b="b"/>
            <a:pathLst>
              <a:path w="15401505" h="16674858">
                <a:moveTo>
                  <a:pt x="0" y="0"/>
                </a:moveTo>
                <a:lnTo>
                  <a:pt x="15401505" y="0"/>
                </a:lnTo>
                <a:lnTo>
                  <a:pt x="15401505" y="16674858"/>
                </a:lnTo>
                <a:lnTo>
                  <a:pt x="0" y="16674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2381267">
            <a:off x="7695561" y="-11646070"/>
            <a:ext cx="15574725" cy="16862400"/>
          </a:xfrm>
          <a:custGeom>
            <a:avLst/>
            <a:gdLst/>
            <a:ahLst/>
            <a:cxnLst/>
            <a:rect l="l" t="t" r="r" b="b"/>
            <a:pathLst>
              <a:path w="15574725" h="16862400">
                <a:moveTo>
                  <a:pt x="0" y="0"/>
                </a:moveTo>
                <a:lnTo>
                  <a:pt x="15574725" y="0"/>
                </a:lnTo>
                <a:lnTo>
                  <a:pt x="15574725" y="16862400"/>
                </a:lnTo>
                <a:lnTo>
                  <a:pt x="0" y="16862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69782">
            <a:off x="1296411" y="7014154"/>
            <a:ext cx="1326215" cy="2464251"/>
          </a:xfrm>
          <a:custGeom>
            <a:avLst/>
            <a:gdLst/>
            <a:ahLst/>
            <a:cxnLst/>
            <a:rect l="l" t="t" r="r" b="b"/>
            <a:pathLst>
              <a:path w="1326215" h="2464251">
                <a:moveTo>
                  <a:pt x="0" y="0"/>
                </a:moveTo>
                <a:lnTo>
                  <a:pt x="1326215" y="0"/>
                </a:lnTo>
                <a:lnTo>
                  <a:pt x="1326215" y="2464250"/>
                </a:lnTo>
                <a:lnTo>
                  <a:pt x="0" y="2464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10461120">
            <a:off x="2913715" y="7495452"/>
            <a:ext cx="1470601" cy="2191952"/>
          </a:xfrm>
          <a:custGeom>
            <a:avLst/>
            <a:gdLst/>
            <a:ahLst/>
            <a:cxnLst/>
            <a:rect l="l" t="t" r="r" b="b"/>
            <a:pathLst>
              <a:path w="1470601" h="2191952">
                <a:moveTo>
                  <a:pt x="0" y="0"/>
                </a:moveTo>
                <a:lnTo>
                  <a:pt x="1470601" y="0"/>
                </a:lnTo>
                <a:lnTo>
                  <a:pt x="1470601" y="2191952"/>
                </a:lnTo>
                <a:lnTo>
                  <a:pt x="0" y="2191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rot="-976321">
            <a:off x="14374760" y="912433"/>
            <a:ext cx="2436144" cy="2241253"/>
          </a:xfrm>
          <a:custGeom>
            <a:avLst/>
            <a:gdLst/>
            <a:ahLst/>
            <a:cxnLst/>
            <a:rect l="l" t="t" r="r" b="b"/>
            <a:pathLst>
              <a:path w="2436144" h="2241253">
                <a:moveTo>
                  <a:pt x="0" y="0"/>
                </a:moveTo>
                <a:lnTo>
                  <a:pt x="2436144" y="0"/>
                </a:lnTo>
                <a:lnTo>
                  <a:pt x="2436144" y="2241252"/>
                </a:lnTo>
                <a:lnTo>
                  <a:pt x="0" y="22412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625819" y="3164495"/>
            <a:ext cx="1187562" cy="2676882"/>
          </a:xfrm>
          <a:custGeom>
            <a:avLst/>
            <a:gdLst/>
            <a:ahLst/>
            <a:cxnLst/>
            <a:rect l="l" t="t" r="r" b="b"/>
            <a:pathLst>
              <a:path w="1187562" h="2676882">
                <a:moveTo>
                  <a:pt x="0" y="0"/>
                </a:moveTo>
                <a:lnTo>
                  <a:pt x="1187562" y="0"/>
                </a:lnTo>
                <a:lnTo>
                  <a:pt x="1187562" y="2676882"/>
                </a:lnTo>
                <a:lnTo>
                  <a:pt x="0" y="26768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rot="1476618">
            <a:off x="15736031" y="3167285"/>
            <a:ext cx="1565374" cy="2459873"/>
          </a:xfrm>
          <a:custGeom>
            <a:avLst/>
            <a:gdLst/>
            <a:ahLst/>
            <a:cxnLst/>
            <a:rect l="l" t="t" r="r" b="b"/>
            <a:pathLst>
              <a:path w="1565374" h="2459873">
                <a:moveTo>
                  <a:pt x="0" y="0"/>
                </a:moveTo>
                <a:lnTo>
                  <a:pt x="1565373" y="0"/>
                </a:lnTo>
                <a:lnTo>
                  <a:pt x="1565373" y="2459872"/>
                </a:lnTo>
                <a:lnTo>
                  <a:pt x="0" y="24598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rot="-6337500">
            <a:off x="1078081" y="5186238"/>
            <a:ext cx="1470601" cy="2191952"/>
          </a:xfrm>
          <a:custGeom>
            <a:avLst/>
            <a:gdLst/>
            <a:ahLst/>
            <a:cxnLst/>
            <a:rect l="l" t="t" r="r" b="b"/>
            <a:pathLst>
              <a:path w="1470601" h="2191952">
                <a:moveTo>
                  <a:pt x="0" y="0"/>
                </a:moveTo>
                <a:lnTo>
                  <a:pt x="1470601" y="0"/>
                </a:lnTo>
                <a:lnTo>
                  <a:pt x="1470601" y="2191952"/>
                </a:lnTo>
                <a:lnTo>
                  <a:pt x="0" y="2191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10" name="Group 10"/>
          <p:cNvGrpSpPr/>
          <p:nvPr/>
        </p:nvGrpSpPr>
        <p:grpSpPr>
          <a:xfrm>
            <a:off x="4301030" y="4089202"/>
            <a:ext cx="9685940" cy="5580507"/>
            <a:chOff x="0" y="0"/>
            <a:chExt cx="2551029" cy="1469763"/>
          </a:xfrm>
        </p:grpSpPr>
        <p:sp>
          <p:nvSpPr>
            <p:cNvPr id="11" name="Freeform 11"/>
            <p:cNvSpPr/>
            <p:nvPr/>
          </p:nvSpPr>
          <p:spPr>
            <a:xfrm>
              <a:off x="0" y="0"/>
              <a:ext cx="2551029" cy="1469763"/>
            </a:xfrm>
            <a:custGeom>
              <a:avLst/>
              <a:gdLst/>
              <a:ahLst/>
              <a:cxnLst/>
              <a:rect l="l" t="t" r="r" b="b"/>
              <a:pathLst>
                <a:path w="2551029" h="1469763">
                  <a:moveTo>
                    <a:pt x="9592" y="0"/>
                  </a:moveTo>
                  <a:lnTo>
                    <a:pt x="2541438" y="0"/>
                  </a:lnTo>
                  <a:cubicBezTo>
                    <a:pt x="2546735" y="0"/>
                    <a:pt x="2551029" y="4294"/>
                    <a:pt x="2551029" y="9592"/>
                  </a:cubicBezTo>
                  <a:lnTo>
                    <a:pt x="2551029" y="1460172"/>
                  </a:lnTo>
                  <a:cubicBezTo>
                    <a:pt x="2551029" y="1465469"/>
                    <a:pt x="2546735" y="1469763"/>
                    <a:pt x="2541438" y="1469763"/>
                  </a:cubicBezTo>
                  <a:lnTo>
                    <a:pt x="9592" y="1469763"/>
                  </a:lnTo>
                  <a:cubicBezTo>
                    <a:pt x="4294" y="1469763"/>
                    <a:pt x="0" y="1465469"/>
                    <a:pt x="0" y="1460172"/>
                  </a:cubicBezTo>
                  <a:lnTo>
                    <a:pt x="0" y="9592"/>
                  </a:lnTo>
                  <a:cubicBezTo>
                    <a:pt x="0" y="4294"/>
                    <a:pt x="4294" y="0"/>
                    <a:pt x="9592" y="0"/>
                  </a:cubicBezTo>
                  <a:close/>
                </a:path>
              </a:pathLst>
            </a:custGeom>
            <a:solidFill>
              <a:srgbClr val="A5DAF3"/>
            </a:solidFill>
          </p:spPr>
          <p:txBody>
            <a:bodyPr/>
            <a:lstStyle/>
            <a:p>
              <a:endParaRPr lang="en-GB"/>
            </a:p>
          </p:txBody>
        </p:sp>
        <p:sp>
          <p:nvSpPr>
            <p:cNvPr id="12" name="TextBox 12"/>
            <p:cNvSpPr txBox="1"/>
            <p:nvPr/>
          </p:nvSpPr>
          <p:spPr>
            <a:xfrm>
              <a:off x="0" y="-57150"/>
              <a:ext cx="2551029" cy="1526913"/>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Further changes are under investigation including more personalised screening intervals based on your risk factors as well as retinal status</a:t>
              </a:r>
            </a:p>
            <a:p>
              <a:pPr marL="1468122" lvl="2" indent="-489374" algn="l">
                <a:lnSpc>
                  <a:spcPts val="4760"/>
                </a:lnSpc>
                <a:buFont typeface="Arial"/>
                <a:buChar char="⚬"/>
              </a:pPr>
              <a:r>
                <a:rPr lang="en-US" sz="3400">
                  <a:solidFill>
                    <a:srgbClr val="5C3224"/>
                  </a:solidFill>
                  <a:latin typeface="Nunito"/>
                  <a:ea typeface="Nunito"/>
                  <a:cs typeface="Nunito"/>
                  <a:sym typeface="Nunito"/>
                </a:rPr>
                <a:t>HbA1c</a:t>
              </a:r>
            </a:p>
            <a:p>
              <a:pPr marL="1468122" lvl="2" indent="-489374" algn="l">
                <a:lnSpc>
                  <a:spcPts val="4760"/>
                </a:lnSpc>
                <a:buFont typeface="Arial"/>
                <a:buChar char="⚬"/>
              </a:pPr>
              <a:r>
                <a:rPr lang="en-US" sz="3400">
                  <a:solidFill>
                    <a:srgbClr val="5C3224"/>
                  </a:solidFill>
                  <a:latin typeface="Nunito"/>
                  <a:ea typeface="Nunito"/>
                  <a:cs typeface="Nunito"/>
                  <a:sym typeface="Nunito"/>
                </a:rPr>
                <a:t>Type of diabetes</a:t>
              </a:r>
            </a:p>
            <a:p>
              <a:pPr marL="1468122" lvl="2" indent="-489374" algn="l">
                <a:lnSpc>
                  <a:spcPts val="4760"/>
                </a:lnSpc>
                <a:buFont typeface="Arial"/>
                <a:buChar char="⚬"/>
              </a:pPr>
              <a:r>
                <a:rPr lang="en-US" sz="3400">
                  <a:solidFill>
                    <a:srgbClr val="5C3224"/>
                  </a:solidFill>
                  <a:latin typeface="Nunito"/>
                  <a:ea typeface="Nunito"/>
                  <a:cs typeface="Nunito"/>
                  <a:sym typeface="Nunito"/>
                </a:rPr>
                <a:t>Duration of diabetes</a:t>
              </a:r>
            </a:p>
            <a:p>
              <a:pPr marL="1468122" lvl="2" indent="-489374" algn="l">
                <a:lnSpc>
                  <a:spcPts val="4760"/>
                </a:lnSpc>
                <a:buFont typeface="Arial"/>
                <a:buChar char="⚬"/>
              </a:pPr>
              <a:r>
                <a:rPr lang="en-US" sz="3400">
                  <a:solidFill>
                    <a:srgbClr val="5C3224"/>
                  </a:solidFill>
                  <a:latin typeface="Nunito"/>
                  <a:ea typeface="Nunito"/>
                  <a:cs typeface="Nunito"/>
                  <a:sym typeface="Nunito"/>
                </a:rPr>
                <a:t>Blood pressure</a:t>
              </a:r>
            </a:p>
            <a:p>
              <a:pPr algn="l">
                <a:lnSpc>
                  <a:spcPts val="4760"/>
                </a:lnSpc>
              </a:pPr>
              <a:endParaRPr lang="en-US" sz="3400">
                <a:solidFill>
                  <a:srgbClr val="5C3224"/>
                </a:solidFill>
                <a:latin typeface="Nunito"/>
                <a:ea typeface="Nunito"/>
                <a:cs typeface="Nunito"/>
                <a:sym typeface="Nunito"/>
              </a:endParaRPr>
            </a:p>
          </p:txBody>
        </p:sp>
      </p:grpSp>
      <p:sp>
        <p:nvSpPr>
          <p:cNvPr id="13" name="Freeform 13"/>
          <p:cNvSpPr/>
          <p:nvPr/>
        </p:nvSpPr>
        <p:spPr>
          <a:xfrm>
            <a:off x="559861" y="616021"/>
            <a:ext cx="2278560" cy="2278560"/>
          </a:xfrm>
          <a:custGeom>
            <a:avLst/>
            <a:gdLst/>
            <a:ahLst/>
            <a:cxnLst/>
            <a:rect l="l" t="t" r="r" b="b"/>
            <a:pathLst>
              <a:path w="2278560" h="2278560">
                <a:moveTo>
                  <a:pt x="0" y="0"/>
                </a:moveTo>
                <a:lnTo>
                  <a:pt x="2278560" y="0"/>
                </a:lnTo>
                <a:lnTo>
                  <a:pt x="2278560" y="2278560"/>
                </a:lnTo>
                <a:lnTo>
                  <a:pt x="0" y="22785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4" name="TextBox 14"/>
          <p:cNvSpPr txBox="1"/>
          <p:nvPr/>
        </p:nvSpPr>
        <p:spPr>
          <a:xfrm>
            <a:off x="4301030" y="1994959"/>
            <a:ext cx="9685940"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WHY HAVE SCREENING INTERVALS CHANGED?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3012735">
            <a:off x="8331452" y="-10675299"/>
            <a:ext cx="13483298" cy="14598059"/>
          </a:xfrm>
          <a:custGeom>
            <a:avLst/>
            <a:gdLst/>
            <a:ahLst/>
            <a:cxnLst/>
            <a:rect l="l" t="t" r="r" b="b"/>
            <a:pathLst>
              <a:path w="13483298" h="14598059">
                <a:moveTo>
                  <a:pt x="0" y="0"/>
                </a:moveTo>
                <a:lnTo>
                  <a:pt x="13483299" y="0"/>
                </a:lnTo>
                <a:lnTo>
                  <a:pt x="13483299" y="14598059"/>
                </a:lnTo>
                <a:lnTo>
                  <a:pt x="0" y="145980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8100000">
            <a:off x="-3762117" y="5970932"/>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293006" y="5143500"/>
            <a:ext cx="3770709" cy="5457606"/>
          </a:xfrm>
          <a:custGeom>
            <a:avLst/>
            <a:gdLst/>
            <a:ahLst/>
            <a:cxnLst/>
            <a:rect l="l" t="t" r="r" b="b"/>
            <a:pathLst>
              <a:path w="3770709" h="5457606">
                <a:moveTo>
                  <a:pt x="0" y="0"/>
                </a:moveTo>
                <a:lnTo>
                  <a:pt x="3770710" y="0"/>
                </a:lnTo>
                <a:lnTo>
                  <a:pt x="3770710" y="5457606"/>
                </a:lnTo>
                <a:lnTo>
                  <a:pt x="0" y="54576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15607191" y="613436"/>
            <a:ext cx="2847805" cy="8287263"/>
          </a:xfrm>
          <a:custGeom>
            <a:avLst/>
            <a:gdLst/>
            <a:ahLst/>
            <a:cxnLst/>
            <a:rect l="l" t="t" r="r" b="b"/>
            <a:pathLst>
              <a:path w="2847805" h="8287263">
                <a:moveTo>
                  <a:pt x="0" y="0"/>
                </a:moveTo>
                <a:lnTo>
                  <a:pt x="2847805" y="0"/>
                </a:lnTo>
                <a:lnTo>
                  <a:pt x="2847805" y="8287263"/>
                </a:lnTo>
                <a:lnTo>
                  <a:pt x="0" y="82872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6" name="TextBox 6"/>
          <p:cNvSpPr txBox="1"/>
          <p:nvPr/>
        </p:nvSpPr>
        <p:spPr>
          <a:xfrm>
            <a:off x="2906742" y="1598724"/>
            <a:ext cx="4012122" cy="1276350"/>
          </a:xfrm>
          <a:prstGeom prst="rect">
            <a:avLst/>
          </a:prstGeom>
        </p:spPr>
        <p:txBody>
          <a:bodyPr lIns="0" tIns="0" rIns="0" bIns="0" rtlCol="0" anchor="t">
            <a:spAutoFit/>
          </a:bodyPr>
          <a:lstStyle/>
          <a:p>
            <a:pPr algn="ctr">
              <a:lnSpc>
                <a:spcPts val="5040"/>
              </a:lnSpc>
            </a:pPr>
            <a:r>
              <a:rPr lang="en-US" sz="4200">
                <a:solidFill>
                  <a:srgbClr val="2D799C"/>
                </a:solidFill>
                <a:latin typeface="Nunito Bold"/>
                <a:ea typeface="Nunito Bold"/>
                <a:cs typeface="Nunito Bold"/>
                <a:sym typeface="Nunito Bold"/>
              </a:rPr>
              <a:t>Things I can change</a:t>
            </a:r>
          </a:p>
        </p:txBody>
      </p:sp>
      <p:sp>
        <p:nvSpPr>
          <p:cNvPr id="7" name="TextBox 7"/>
          <p:cNvSpPr txBox="1"/>
          <p:nvPr/>
        </p:nvSpPr>
        <p:spPr>
          <a:xfrm>
            <a:off x="10620731" y="1598724"/>
            <a:ext cx="4012122" cy="1276350"/>
          </a:xfrm>
          <a:prstGeom prst="rect">
            <a:avLst/>
          </a:prstGeom>
        </p:spPr>
        <p:txBody>
          <a:bodyPr lIns="0" tIns="0" rIns="0" bIns="0" rtlCol="0" anchor="t">
            <a:spAutoFit/>
          </a:bodyPr>
          <a:lstStyle/>
          <a:p>
            <a:pPr algn="ctr">
              <a:lnSpc>
                <a:spcPts val="5040"/>
              </a:lnSpc>
            </a:pPr>
            <a:r>
              <a:rPr lang="en-US" sz="4200">
                <a:solidFill>
                  <a:srgbClr val="2D799C"/>
                </a:solidFill>
                <a:latin typeface="Nunito Bold"/>
                <a:ea typeface="Nunito Bold"/>
                <a:cs typeface="Nunito Bold"/>
                <a:sym typeface="Nunito Bold"/>
              </a:rPr>
              <a:t>Things I can’t change</a:t>
            </a:r>
          </a:p>
        </p:txBody>
      </p:sp>
      <p:grpSp>
        <p:nvGrpSpPr>
          <p:cNvPr id="8" name="Group 8"/>
          <p:cNvGrpSpPr/>
          <p:nvPr/>
        </p:nvGrpSpPr>
        <p:grpSpPr>
          <a:xfrm>
            <a:off x="9406733" y="3039086"/>
            <a:ext cx="5226120" cy="4833217"/>
            <a:chOff x="0" y="0"/>
            <a:chExt cx="1376427" cy="1272946"/>
          </a:xfrm>
        </p:grpSpPr>
        <p:sp>
          <p:nvSpPr>
            <p:cNvPr id="9" name="Freeform 9"/>
            <p:cNvSpPr/>
            <p:nvPr/>
          </p:nvSpPr>
          <p:spPr>
            <a:xfrm>
              <a:off x="0" y="0"/>
              <a:ext cx="1376427" cy="1272946"/>
            </a:xfrm>
            <a:custGeom>
              <a:avLst/>
              <a:gdLst/>
              <a:ahLst/>
              <a:cxnLst/>
              <a:rect l="l" t="t" r="r" b="b"/>
              <a:pathLst>
                <a:path w="1376427" h="1272946">
                  <a:moveTo>
                    <a:pt x="17777" y="0"/>
                  </a:moveTo>
                  <a:lnTo>
                    <a:pt x="1358650" y="0"/>
                  </a:lnTo>
                  <a:cubicBezTo>
                    <a:pt x="1368468" y="0"/>
                    <a:pt x="1376427" y="7959"/>
                    <a:pt x="1376427" y="17777"/>
                  </a:cubicBezTo>
                  <a:lnTo>
                    <a:pt x="1376427" y="1255169"/>
                  </a:lnTo>
                  <a:cubicBezTo>
                    <a:pt x="1376427" y="1264987"/>
                    <a:pt x="1368468" y="1272946"/>
                    <a:pt x="1358650" y="1272946"/>
                  </a:cubicBezTo>
                  <a:lnTo>
                    <a:pt x="17777" y="1272946"/>
                  </a:lnTo>
                  <a:cubicBezTo>
                    <a:pt x="7959" y="1272946"/>
                    <a:pt x="0" y="1264987"/>
                    <a:pt x="0" y="1255169"/>
                  </a:cubicBezTo>
                  <a:lnTo>
                    <a:pt x="0" y="17777"/>
                  </a:lnTo>
                  <a:cubicBezTo>
                    <a:pt x="0" y="7959"/>
                    <a:pt x="7959" y="0"/>
                    <a:pt x="17777" y="0"/>
                  </a:cubicBezTo>
                  <a:close/>
                </a:path>
              </a:pathLst>
            </a:custGeom>
            <a:solidFill>
              <a:srgbClr val="A5DAF3"/>
            </a:solidFill>
          </p:spPr>
          <p:txBody>
            <a:bodyPr/>
            <a:lstStyle/>
            <a:p>
              <a:endParaRPr lang="en-GB"/>
            </a:p>
          </p:txBody>
        </p:sp>
        <p:sp>
          <p:nvSpPr>
            <p:cNvPr id="10" name="TextBox 10"/>
            <p:cNvSpPr txBox="1"/>
            <p:nvPr/>
          </p:nvSpPr>
          <p:spPr>
            <a:xfrm>
              <a:off x="0" y="-57150"/>
              <a:ext cx="1376427" cy="1330096"/>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Duration of diabetes</a:t>
              </a:r>
            </a:p>
            <a:p>
              <a:pPr marL="734061" lvl="1" indent="-367031" algn="l">
                <a:lnSpc>
                  <a:spcPts val="4760"/>
                </a:lnSpc>
                <a:buFont typeface="Arial"/>
                <a:buChar char="•"/>
              </a:pPr>
              <a:r>
                <a:rPr lang="en-US" sz="3400">
                  <a:solidFill>
                    <a:srgbClr val="5C3224"/>
                  </a:solidFill>
                  <a:latin typeface="Nunito"/>
                  <a:ea typeface="Nunito"/>
                  <a:cs typeface="Nunito"/>
                  <a:sym typeface="Nunito"/>
                </a:rPr>
                <a:t>Ethnicity</a:t>
              </a:r>
            </a:p>
            <a:p>
              <a:pPr marL="734061" lvl="1" indent="-367031" algn="l">
                <a:lnSpc>
                  <a:spcPts val="4760"/>
                </a:lnSpc>
                <a:buFont typeface="Arial"/>
                <a:buChar char="•"/>
              </a:pPr>
              <a:r>
                <a:rPr lang="en-US" sz="3400">
                  <a:solidFill>
                    <a:srgbClr val="5C3224"/>
                  </a:solidFill>
                  <a:latin typeface="Nunito"/>
                  <a:ea typeface="Nunito"/>
                  <a:cs typeface="Nunito"/>
                  <a:sym typeface="Nunito"/>
                </a:rPr>
                <a:t>Puberty</a:t>
              </a:r>
            </a:p>
            <a:p>
              <a:pPr marL="734061" lvl="1" indent="-367031" algn="l">
                <a:lnSpc>
                  <a:spcPts val="4760"/>
                </a:lnSpc>
                <a:buFont typeface="Arial"/>
                <a:buChar char="•"/>
              </a:pPr>
              <a:r>
                <a:rPr lang="en-US" sz="3400">
                  <a:solidFill>
                    <a:srgbClr val="5C3224"/>
                  </a:solidFill>
                  <a:latin typeface="Nunito"/>
                  <a:ea typeface="Nunito"/>
                  <a:cs typeface="Nunito"/>
                  <a:sym typeface="Nunito"/>
                </a:rPr>
                <a:t>Pregnancy</a:t>
              </a:r>
            </a:p>
            <a:p>
              <a:pPr marL="734061" lvl="1" indent="-367031" algn="l">
                <a:lnSpc>
                  <a:spcPts val="4760"/>
                </a:lnSpc>
                <a:buFont typeface="Arial"/>
                <a:buChar char="•"/>
              </a:pPr>
              <a:r>
                <a:rPr lang="en-US" sz="3400">
                  <a:solidFill>
                    <a:srgbClr val="5C3224"/>
                  </a:solidFill>
                  <a:latin typeface="Nunito"/>
                  <a:ea typeface="Nunito"/>
                  <a:cs typeface="Nunito"/>
                  <a:sym typeface="Nunito"/>
                </a:rPr>
                <a:t>Genes</a:t>
              </a:r>
            </a:p>
          </p:txBody>
        </p:sp>
      </p:grpSp>
      <p:grpSp>
        <p:nvGrpSpPr>
          <p:cNvPr id="11" name="Group 11"/>
          <p:cNvGrpSpPr/>
          <p:nvPr/>
        </p:nvGrpSpPr>
        <p:grpSpPr>
          <a:xfrm>
            <a:off x="2906742" y="3039086"/>
            <a:ext cx="5268716" cy="4833217"/>
            <a:chOff x="0" y="0"/>
            <a:chExt cx="1387645" cy="1272946"/>
          </a:xfrm>
        </p:grpSpPr>
        <p:sp>
          <p:nvSpPr>
            <p:cNvPr id="12" name="Freeform 12"/>
            <p:cNvSpPr/>
            <p:nvPr/>
          </p:nvSpPr>
          <p:spPr>
            <a:xfrm>
              <a:off x="0" y="0"/>
              <a:ext cx="1387645" cy="1272946"/>
            </a:xfrm>
            <a:custGeom>
              <a:avLst/>
              <a:gdLst/>
              <a:ahLst/>
              <a:cxnLst/>
              <a:rect l="l" t="t" r="r" b="b"/>
              <a:pathLst>
                <a:path w="1387645" h="1272946">
                  <a:moveTo>
                    <a:pt x="17633" y="0"/>
                  </a:moveTo>
                  <a:lnTo>
                    <a:pt x="1370012" y="0"/>
                  </a:lnTo>
                  <a:cubicBezTo>
                    <a:pt x="1379751" y="0"/>
                    <a:pt x="1387645" y="7895"/>
                    <a:pt x="1387645" y="17633"/>
                  </a:cubicBezTo>
                  <a:lnTo>
                    <a:pt x="1387645" y="1255313"/>
                  </a:lnTo>
                  <a:cubicBezTo>
                    <a:pt x="1387645" y="1259990"/>
                    <a:pt x="1385788" y="1264475"/>
                    <a:pt x="1382481" y="1267781"/>
                  </a:cubicBezTo>
                  <a:cubicBezTo>
                    <a:pt x="1379174" y="1271088"/>
                    <a:pt x="1374689" y="1272946"/>
                    <a:pt x="1370012" y="1272946"/>
                  </a:cubicBezTo>
                  <a:lnTo>
                    <a:pt x="17633" y="1272946"/>
                  </a:lnTo>
                  <a:cubicBezTo>
                    <a:pt x="12956" y="1272946"/>
                    <a:pt x="8471" y="1271088"/>
                    <a:pt x="5165" y="1267781"/>
                  </a:cubicBezTo>
                  <a:cubicBezTo>
                    <a:pt x="1858" y="1264475"/>
                    <a:pt x="0" y="1259990"/>
                    <a:pt x="0" y="1255313"/>
                  </a:cubicBezTo>
                  <a:lnTo>
                    <a:pt x="0" y="17633"/>
                  </a:lnTo>
                  <a:cubicBezTo>
                    <a:pt x="0" y="12956"/>
                    <a:pt x="1858" y="8471"/>
                    <a:pt x="5165" y="5165"/>
                  </a:cubicBezTo>
                  <a:cubicBezTo>
                    <a:pt x="8471" y="1858"/>
                    <a:pt x="12956" y="0"/>
                    <a:pt x="17633" y="0"/>
                  </a:cubicBezTo>
                  <a:close/>
                </a:path>
              </a:pathLst>
            </a:custGeom>
            <a:solidFill>
              <a:srgbClr val="A5DAF3"/>
            </a:solidFill>
          </p:spPr>
          <p:txBody>
            <a:bodyPr/>
            <a:lstStyle/>
            <a:p>
              <a:endParaRPr lang="en-GB"/>
            </a:p>
          </p:txBody>
        </p:sp>
        <p:sp>
          <p:nvSpPr>
            <p:cNvPr id="13" name="TextBox 13"/>
            <p:cNvSpPr txBox="1"/>
            <p:nvPr/>
          </p:nvSpPr>
          <p:spPr>
            <a:xfrm>
              <a:off x="0" y="-57150"/>
              <a:ext cx="1387645" cy="1330096"/>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High blood glucose</a:t>
              </a:r>
            </a:p>
            <a:p>
              <a:pPr marL="734061" lvl="1" indent="-367031" algn="l">
                <a:lnSpc>
                  <a:spcPts val="4760"/>
                </a:lnSpc>
                <a:buFont typeface="Arial"/>
                <a:buChar char="•"/>
              </a:pPr>
              <a:r>
                <a:rPr lang="en-US" sz="3400">
                  <a:solidFill>
                    <a:srgbClr val="5C3224"/>
                  </a:solidFill>
                  <a:latin typeface="Nunito"/>
                  <a:ea typeface="Nunito"/>
                  <a:cs typeface="Nunito"/>
                  <a:sym typeface="Nunito"/>
                </a:rPr>
                <a:t>High blood pressure</a:t>
              </a:r>
            </a:p>
            <a:p>
              <a:pPr marL="734061" lvl="1" indent="-367031" algn="l">
                <a:lnSpc>
                  <a:spcPts val="4760"/>
                </a:lnSpc>
                <a:buFont typeface="Arial"/>
                <a:buChar char="•"/>
              </a:pPr>
              <a:r>
                <a:rPr lang="en-US" sz="3400">
                  <a:solidFill>
                    <a:srgbClr val="5C3224"/>
                  </a:solidFill>
                  <a:latin typeface="Nunito"/>
                  <a:ea typeface="Nunito"/>
                  <a:cs typeface="Nunito"/>
                  <a:sym typeface="Nunito"/>
                </a:rPr>
                <a:t>High cholesterol</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799C"/>
        </a:solidFill>
        <a:effectLst/>
      </p:bgPr>
    </p:bg>
    <p:spTree>
      <p:nvGrpSpPr>
        <p:cNvPr id="1" name=""/>
        <p:cNvGrpSpPr/>
        <p:nvPr/>
      </p:nvGrpSpPr>
      <p:grpSpPr>
        <a:xfrm>
          <a:off x="0" y="0"/>
          <a:ext cx="0" cy="0"/>
          <a:chOff x="0" y="0"/>
          <a:chExt cx="0" cy="0"/>
        </a:xfrm>
      </p:grpSpPr>
      <p:sp>
        <p:nvSpPr>
          <p:cNvPr id="2" name="Freeform 2"/>
          <p:cNvSpPr/>
          <p:nvPr/>
        </p:nvSpPr>
        <p:spPr>
          <a:xfrm rot="6590698" flipH="1" flipV="1">
            <a:off x="-7674595" y="-8690524"/>
            <a:ext cx="15744553" cy="13339931"/>
          </a:xfrm>
          <a:custGeom>
            <a:avLst/>
            <a:gdLst/>
            <a:ahLst/>
            <a:cxnLst/>
            <a:rect l="l" t="t" r="r" b="b"/>
            <a:pathLst>
              <a:path w="15744553" h="13339931">
                <a:moveTo>
                  <a:pt x="15744553" y="13339931"/>
                </a:moveTo>
                <a:lnTo>
                  <a:pt x="0" y="13339931"/>
                </a:lnTo>
                <a:lnTo>
                  <a:pt x="0" y="0"/>
                </a:lnTo>
                <a:lnTo>
                  <a:pt x="15744553" y="0"/>
                </a:lnTo>
                <a:lnTo>
                  <a:pt x="15744553" y="133399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720732">
            <a:off x="-3415423" y="-5153869"/>
            <a:ext cx="8238809" cy="8919970"/>
          </a:xfrm>
          <a:custGeom>
            <a:avLst/>
            <a:gdLst/>
            <a:ahLst/>
            <a:cxnLst/>
            <a:rect l="l" t="t" r="r" b="b"/>
            <a:pathLst>
              <a:path w="8238809" h="8919970">
                <a:moveTo>
                  <a:pt x="0" y="0"/>
                </a:moveTo>
                <a:lnTo>
                  <a:pt x="8238808" y="0"/>
                </a:lnTo>
                <a:lnTo>
                  <a:pt x="8238808" y="8919970"/>
                </a:lnTo>
                <a:lnTo>
                  <a:pt x="0" y="8919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6590698">
            <a:off x="10697654" y="5305023"/>
            <a:ext cx="15744553" cy="13339931"/>
          </a:xfrm>
          <a:custGeom>
            <a:avLst/>
            <a:gdLst/>
            <a:ahLst/>
            <a:cxnLst/>
            <a:rect l="l" t="t" r="r" b="b"/>
            <a:pathLst>
              <a:path w="15744553" h="13339931">
                <a:moveTo>
                  <a:pt x="0" y="0"/>
                </a:moveTo>
                <a:lnTo>
                  <a:pt x="15744554" y="0"/>
                </a:lnTo>
                <a:lnTo>
                  <a:pt x="15744554" y="13339930"/>
                </a:lnTo>
                <a:lnTo>
                  <a:pt x="0" y="13339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6793149">
            <a:off x="13648912" y="6418903"/>
            <a:ext cx="7527211" cy="8149539"/>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0669862" y="381933"/>
            <a:ext cx="6742656" cy="9523133"/>
          </a:xfrm>
          <a:custGeom>
            <a:avLst/>
            <a:gdLst/>
            <a:ahLst/>
            <a:cxnLst/>
            <a:rect l="l" t="t" r="r" b="b"/>
            <a:pathLst>
              <a:path w="6742656" h="9523133">
                <a:moveTo>
                  <a:pt x="0" y="0"/>
                </a:moveTo>
                <a:lnTo>
                  <a:pt x="6742656" y="0"/>
                </a:lnTo>
                <a:lnTo>
                  <a:pt x="6742656" y="9523134"/>
                </a:lnTo>
                <a:lnTo>
                  <a:pt x="0" y="9523134"/>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2322104" y="9140933"/>
            <a:ext cx="7732961" cy="573427"/>
          </a:xfrm>
          <a:prstGeom prst="rect">
            <a:avLst/>
          </a:prstGeom>
        </p:spPr>
        <p:txBody>
          <a:bodyPr lIns="0" tIns="0" rIns="0" bIns="0" rtlCol="0" anchor="t">
            <a:spAutoFit/>
          </a:bodyPr>
          <a:lstStyle/>
          <a:p>
            <a:pPr algn="l">
              <a:lnSpc>
                <a:spcPts val="4900"/>
              </a:lnSpc>
            </a:pPr>
            <a:r>
              <a:rPr lang="en-US" sz="3500" u="sng" dirty="0">
                <a:solidFill>
                  <a:schemeClr val="bg1"/>
                </a:solidFill>
                <a:latin typeface="Arimo"/>
                <a:ea typeface="Arimo"/>
                <a:cs typeface="Arimo"/>
                <a:sym typeface="Arimo"/>
                <a:hlinkClick r:id="rId7" tooltip="https://www.drwf.org.uk/media/ywsnfeb1/drwf-eye-health-and-diabetes.pdf">
                  <a:extLst>
                    <a:ext uri="{A12FA001-AC4F-418D-AE19-62706E023703}">
                      <ahyp:hlinkClr xmlns:ahyp="http://schemas.microsoft.com/office/drawing/2018/hyperlinkcolor" val="tx"/>
                    </a:ext>
                  </a:extLst>
                </a:hlinkClick>
              </a:rPr>
              <a:t>DRWF Eye Heath and Diabetes Leaflet</a:t>
            </a:r>
          </a:p>
        </p:txBody>
      </p:sp>
      <p:grpSp>
        <p:nvGrpSpPr>
          <p:cNvPr id="8" name="Group 8"/>
          <p:cNvGrpSpPr/>
          <p:nvPr/>
        </p:nvGrpSpPr>
        <p:grpSpPr>
          <a:xfrm>
            <a:off x="2005860" y="3473873"/>
            <a:ext cx="8365451" cy="5580507"/>
            <a:chOff x="0" y="0"/>
            <a:chExt cx="2203246" cy="1469763"/>
          </a:xfrm>
        </p:grpSpPr>
        <p:sp>
          <p:nvSpPr>
            <p:cNvPr id="9" name="Freeform 9"/>
            <p:cNvSpPr/>
            <p:nvPr/>
          </p:nvSpPr>
          <p:spPr>
            <a:xfrm>
              <a:off x="0" y="0"/>
              <a:ext cx="2203246" cy="1469763"/>
            </a:xfrm>
            <a:custGeom>
              <a:avLst/>
              <a:gdLst/>
              <a:ahLst/>
              <a:cxnLst/>
              <a:rect l="l" t="t" r="r" b="b"/>
              <a:pathLst>
                <a:path w="2203246" h="1469763">
                  <a:moveTo>
                    <a:pt x="11106" y="0"/>
                  </a:moveTo>
                  <a:lnTo>
                    <a:pt x="2192141" y="0"/>
                  </a:lnTo>
                  <a:cubicBezTo>
                    <a:pt x="2195086" y="0"/>
                    <a:pt x="2197911" y="1170"/>
                    <a:pt x="2199994" y="3253"/>
                  </a:cubicBezTo>
                  <a:cubicBezTo>
                    <a:pt x="2202076" y="5335"/>
                    <a:pt x="2203246" y="8160"/>
                    <a:pt x="2203246" y="11106"/>
                  </a:cubicBezTo>
                  <a:lnTo>
                    <a:pt x="2203246" y="1458658"/>
                  </a:lnTo>
                  <a:cubicBezTo>
                    <a:pt x="2203246" y="1461603"/>
                    <a:pt x="2202076" y="1464428"/>
                    <a:pt x="2199994" y="1466510"/>
                  </a:cubicBezTo>
                  <a:cubicBezTo>
                    <a:pt x="2197911" y="1468593"/>
                    <a:pt x="2195086" y="1469763"/>
                    <a:pt x="2192141" y="1469763"/>
                  </a:cubicBezTo>
                  <a:lnTo>
                    <a:pt x="11106" y="1469763"/>
                  </a:lnTo>
                  <a:cubicBezTo>
                    <a:pt x="8160" y="1469763"/>
                    <a:pt x="5335" y="1468593"/>
                    <a:pt x="3253" y="1466510"/>
                  </a:cubicBezTo>
                  <a:cubicBezTo>
                    <a:pt x="1170" y="1464428"/>
                    <a:pt x="0" y="1461603"/>
                    <a:pt x="0" y="1458658"/>
                  </a:cubicBezTo>
                  <a:lnTo>
                    <a:pt x="0" y="11106"/>
                  </a:lnTo>
                  <a:cubicBezTo>
                    <a:pt x="0" y="8160"/>
                    <a:pt x="1170" y="5335"/>
                    <a:pt x="3253" y="3253"/>
                  </a:cubicBezTo>
                  <a:cubicBezTo>
                    <a:pt x="5335" y="1170"/>
                    <a:pt x="8160" y="0"/>
                    <a:pt x="11106" y="0"/>
                  </a:cubicBezTo>
                  <a:close/>
                </a:path>
              </a:pathLst>
            </a:custGeom>
            <a:solidFill>
              <a:srgbClr val="FFD9CC"/>
            </a:solidFill>
          </p:spPr>
          <p:txBody>
            <a:bodyPr/>
            <a:lstStyle/>
            <a:p>
              <a:endParaRPr lang="en-GB"/>
            </a:p>
          </p:txBody>
        </p:sp>
        <p:sp>
          <p:nvSpPr>
            <p:cNvPr id="10" name="TextBox 10"/>
            <p:cNvSpPr txBox="1"/>
            <p:nvPr/>
          </p:nvSpPr>
          <p:spPr>
            <a:xfrm>
              <a:off x="0" y="-57150"/>
              <a:ext cx="2203246" cy="1526913"/>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The new Eye Health and Diabetes leaflet contains a roadmap to preventing sight loss.</a:t>
              </a:r>
            </a:p>
            <a:p>
              <a:pPr marL="734061" lvl="1" indent="-367031" algn="l">
                <a:lnSpc>
                  <a:spcPts val="4760"/>
                </a:lnSpc>
                <a:buFont typeface="Arial"/>
                <a:buChar char="•"/>
              </a:pPr>
              <a:r>
                <a:rPr lang="en-US" sz="3400">
                  <a:solidFill>
                    <a:srgbClr val="5C3224"/>
                  </a:solidFill>
                  <a:latin typeface="Nunito"/>
                  <a:ea typeface="Nunito"/>
                  <a:cs typeface="Nunito"/>
                  <a:sym typeface="Nunito"/>
                </a:rPr>
                <a:t>It contains all the stops we’ve just discussed</a:t>
              </a:r>
            </a:p>
            <a:p>
              <a:pPr marL="734061" lvl="1" indent="-367031" algn="l">
                <a:lnSpc>
                  <a:spcPts val="4760"/>
                </a:lnSpc>
                <a:buFont typeface="Arial"/>
                <a:buChar char="•"/>
              </a:pPr>
              <a:r>
                <a:rPr lang="en-US" sz="3400">
                  <a:solidFill>
                    <a:srgbClr val="5C3224"/>
                  </a:solidFill>
                  <a:latin typeface="Nunito"/>
                  <a:ea typeface="Nunito"/>
                  <a:cs typeface="Nunito"/>
                  <a:sym typeface="Nunito"/>
                </a:rPr>
                <a:t>Plus a few road blocks for missed appointments either in screening or ophthalmology that can throw you off track.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grpSp>
        <p:nvGrpSpPr>
          <p:cNvPr id="2" name="Group 2"/>
          <p:cNvGrpSpPr/>
          <p:nvPr/>
        </p:nvGrpSpPr>
        <p:grpSpPr>
          <a:xfrm>
            <a:off x="7573360" y="2996833"/>
            <a:ext cx="9685940" cy="6180582"/>
            <a:chOff x="0" y="0"/>
            <a:chExt cx="2551029" cy="1627808"/>
          </a:xfrm>
        </p:grpSpPr>
        <p:sp>
          <p:nvSpPr>
            <p:cNvPr id="3" name="Freeform 3"/>
            <p:cNvSpPr/>
            <p:nvPr/>
          </p:nvSpPr>
          <p:spPr>
            <a:xfrm>
              <a:off x="0" y="0"/>
              <a:ext cx="2551029" cy="1627808"/>
            </a:xfrm>
            <a:custGeom>
              <a:avLst/>
              <a:gdLst/>
              <a:ahLst/>
              <a:cxnLst/>
              <a:rect l="l" t="t" r="r" b="b"/>
              <a:pathLst>
                <a:path w="2551029" h="1627808">
                  <a:moveTo>
                    <a:pt x="9592" y="0"/>
                  </a:moveTo>
                  <a:lnTo>
                    <a:pt x="2541438" y="0"/>
                  </a:lnTo>
                  <a:cubicBezTo>
                    <a:pt x="2546735" y="0"/>
                    <a:pt x="2551029" y="4294"/>
                    <a:pt x="2551029" y="9592"/>
                  </a:cubicBezTo>
                  <a:lnTo>
                    <a:pt x="2551029" y="1618216"/>
                  </a:lnTo>
                  <a:cubicBezTo>
                    <a:pt x="2551029" y="1620760"/>
                    <a:pt x="2550019" y="1623200"/>
                    <a:pt x="2548220" y="1624998"/>
                  </a:cubicBezTo>
                  <a:cubicBezTo>
                    <a:pt x="2546421" y="1626797"/>
                    <a:pt x="2543982" y="1627808"/>
                    <a:pt x="2541438" y="1627808"/>
                  </a:cubicBezTo>
                  <a:lnTo>
                    <a:pt x="9592" y="1627808"/>
                  </a:lnTo>
                  <a:cubicBezTo>
                    <a:pt x="4294" y="1627808"/>
                    <a:pt x="0" y="1623513"/>
                    <a:pt x="0" y="1618216"/>
                  </a:cubicBezTo>
                  <a:lnTo>
                    <a:pt x="0" y="9592"/>
                  </a:lnTo>
                  <a:cubicBezTo>
                    <a:pt x="0" y="4294"/>
                    <a:pt x="4294" y="0"/>
                    <a:pt x="9592" y="0"/>
                  </a:cubicBezTo>
                  <a:close/>
                </a:path>
              </a:pathLst>
            </a:custGeom>
            <a:solidFill>
              <a:srgbClr val="A5DAF3"/>
            </a:solidFill>
          </p:spPr>
          <p:txBody>
            <a:bodyPr/>
            <a:lstStyle/>
            <a:p>
              <a:endParaRPr lang="en-GB"/>
            </a:p>
          </p:txBody>
        </p:sp>
        <p:sp>
          <p:nvSpPr>
            <p:cNvPr id="4" name="TextBox 4"/>
            <p:cNvSpPr txBox="1"/>
            <p:nvPr/>
          </p:nvSpPr>
          <p:spPr>
            <a:xfrm>
              <a:off x="0" y="-57150"/>
              <a:ext cx="2551029" cy="1684958"/>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The evidence on the development of diabetic retinopathy is based of UKPDS, DCCT and the Wisonsin epidemiology studies - pre 2000 data</a:t>
              </a:r>
            </a:p>
            <a:p>
              <a:pPr marL="734061" lvl="1" indent="-367031" algn="l">
                <a:lnSpc>
                  <a:spcPts val="4760"/>
                </a:lnSpc>
                <a:buFont typeface="Arial"/>
                <a:buChar char="•"/>
              </a:pPr>
              <a:r>
                <a:rPr lang="en-US" sz="3400">
                  <a:solidFill>
                    <a:srgbClr val="5C3224"/>
                  </a:solidFill>
                  <a:latin typeface="Nunito"/>
                  <a:ea typeface="Nunito"/>
                  <a:cs typeface="Nunito"/>
                  <a:sym typeface="Nunito"/>
                </a:rPr>
                <a:t>Since then we have new technology - CGMs and HCL which are available to more people especially in the UK.</a:t>
              </a:r>
            </a:p>
            <a:p>
              <a:pPr marL="734061" lvl="1" indent="-367031" algn="l">
                <a:lnSpc>
                  <a:spcPts val="4760"/>
                </a:lnSpc>
                <a:buFont typeface="Arial"/>
                <a:buChar char="•"/>
              </a:pPr>
              <a:r>
                <a:rPr lang="en-US" sz="3400">
                  <a:solidFill>
                    <a:srgbClr val="5C3224"/>
                  </a:solidFill>
                  <a:latin typeface="Nunito"/>
                  <a:ea typeface="Nunito"/>
                  <a:cs typeface="Nunito"/>
                  <a:sym typeface="Nunito"/>
                </a:rPr>
                <a:t>Since CGMs were introduced there was a reduction in the population level average of HbA1c.</a:t>
              </a:r>
            </a:p>
          </p:txBody>
        </p:sp>
      </p:grpSp>
      <p:sp>
        <p:nvSpPr>
          <p:cNvPr id="5" name="Freeform 5"/>
          <p:cNvSpPr/>
          <p:nvPr/>
        </p:nvSpPr>
        <p:spPr>
          <a:xfrm rot="5664512">
            <a:off x="-6482015" y="-1201226"/>
            <a:ext cx="16333616" cy="13839027"/>
          </a:xfrm>
          <a:custGeom>
            <a:avLst/>
            <a:gdLst/>
            <a:ahLst/>
            <a:cxnLst/>
            <a:rect l="l" t="t" r="r" b="b"/>
            <a:pathLst>
              <a:path w="16333616" h="13839027">
                <a:moveTo>
                  <a:pt x="0" y="0"/>
                </a:moveTo>
                <a:lnTo>
                  <a:pt x="16333616" y="0"/>
                </a:lnTo>
                <a:lnTo>
                  <a:pt x="16333616" y="13839027"/>
                </a:lnTo>
                <a:lnTo>
                  <a:pt x="0" y="138390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677382">
            <a:off x="-5004519" y="3130542"/>
            <a:ext cx="11064688" cy="11979485"/>
          </a:xfrm>
          <a:custGeom>
            <a:avLst/>
            <a:gdLst/>
            <a:ahLst/>
            <a:cxnLst/>
            <a:rect l="l" t="t" r="r" b="b"/>
            <a:pathLst>
              <a:path w="11064688" h="11979485">
                <a:moveTo>
                  <a:pt x="0" y="0"/>
                </a:moveTo>
                <a:lnTo>
                  <a:pt x="11064688" y="0"/>
                </a:lnTo>
                <a:lnTo>
                  <a:pt x="11064688" y="11979486"/>
                </a:lnTo>
                <a:lnTo>
                  <a:pt x="0" y="119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rot="-6793149">
            <a:off x="13648912" y="6418903"/>
            <a:ext cx="7527211" cy="8149539"/>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8" name="Group 8"/>
          <p:cNvGrpSpPr/>
          <p:nvPr/>
        </p:nvGrpSpPr>
        <p:grpSpPr>
          <a:xfrm>
            <a:off x="207654" y="2887598"/>
            <a:ext cx="7049770" cy="6724262"/>
            <a:chOff x="0" y="0"/>
            <a:chExt cx="1856730" cy="1770999"/>
          </a:xfrm>
        </p:grpSpPr>
        <p:sp>
          <p:nvSpPr>
            <p:cNvPr id="9" name="Freeform 9"/>
            <p:cNvSpPr/>
            <p:nvPr/>
          </p:nvSpPr>
          <p:spPr>
            <a:xfrm>
              <a:off x="0" y="0"/>
              <a:ext cx="1856730" cy="1770999"/>
            </a:xfrm>
            <a:custGeom>
              <a:avLst/>
              <a:gdLst/>
              <a:ahLst/>
              <a:cxnLst/>
              <a:rect l="l" t="t" r="r" b="b"/>
              <a:pathLst>
                <a:path w="1856730" h="1770999">
                  <a:moveTo>
                    <a:pt x="56007" y="0"/>
                  </a:moveTo>
                  <a:lnTo>
                    <a:pt x="1800722" y="0"/>
                  </a:lnTo>
                  <a:cubicBezTo>
                    <a:pt x="1831654" y="0"/>
                    <a:pt x="1856730" y="25075"/>
                    <a:pt x="1856730" y="56007"/>
                  </a:cubicBezTo>
                  <a:lnTo>
                    <a:pt x="1856730" y="1714992"/>
                  </a:lnTo>
                  <a:cubicBezTo>
                    <a:pt x="1856730" y="1745924"/>
                    <a:pt x="1831654" y="1770999"/>
                    <a:pt x="1800722" y="1770999"/>
                  </a:cubicBezTo>
                  <a:lnTo>
                    <a:pt x="56007" y="1770999"/>
                  </a:lnTo>
                  <a:cubicBezTo>
                    <a:pt x="25075" y="1770999"/>
                    <a:pt x="0" y="1745924"/>
                    <a:pt x="0" y="1714992"/>
                  </a:cubicBezTo>
                  <a:lnTo>
                    <a:pt x="0" y="56007"/>
                  </a:lnTo>
                  <a:cubicBezTo>
                    <a:pt x="0" y="25075"/>
                    <a:pt x="25075" y="0"/>
                    <a:pt x="56007" y="0"/>
                  </a:cubicBezTo>
                  <a:close/>
                </a:path>
              </a:pathLst>
            </a:custGeom>
            <a:solidFill>
              <a:srgbClr val="A5DAF3"/>
            </a:solidFill>
          </p:spPr>
          <p:txBody>
            <a:bodyPr/>
            <a:lstStyle/>
            <a:p>
              <a:endParaRPr lang="en-GB"/>
            </a:p>
          </p:txBody>
        </p:sp>
        <p:sp>
          <p:nvSpPr>
            <p:cNvPr id="10" name="TextBox 10"/>
            <p:cNvSpPr txBox="1"/>
            <p:nvPr/>
          </p:nvSpPr>
          <p:spPr>
            <a:xfrm>
              <a:off x="0" y="-38100"/>
              <a:ext cx="1856730" cy="1809099"/>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0" y="2996833"/>
            <a:ext cx="7257425" cy="6123452"/>
          </a:xfrm>
          <a:custGeom>
            <a:avLst/>
            <a:gdLst/>
            <a:ahLst/>
            <a:cxnLst/>
            <a:rect l="l" t="t" r="r" b="b"/>
            <a:pathLst>
              <a:path w="7257425" h="6123452">
                <a:moveTo>
                  <a:pt x="0" y="0"/>
                </a:moveTo>
                <a:lnTo>
                  <a:pt x="7257425" y="0"/>
                </a:lnTo>
                <a:lnTo>
                  <a:pt x="7257425" y="6123452"/>
                </a:lnTo>
                <a:lnTo>
                  <a:pt x="0" y="6123452"/>
                </a:lnTo>
                <a:lnTo>
                  <a:pt x="0" y="0"/>
                </a:lnTo>
                <a:close/>
              </a:path>
            </a:pathLst>
          </a:custGeom>
          <a:blipFill>
            <a:blip r:embed="rId7"/>
            <a:stretch>
              <a:fillRect/>
            </a:stretch>
          </a:blipFill>
        </p:spPr>
        <p:txBody>
          <a:bodyPr/>
          <a:lstStyle/>
          <a:p>
            <a:endParaRPr lang="en-GB"/>
          </a:p>
        </p:txBody>
      </p:sp>
      <p:sp>
        <p:nvSpPr>
          <p:cNvPr id="12" name="TextBox 12"/>
          <p:cNvSpPr txBox="1"/>
          <p:nvPr/>
        </p:nvSpPr>
        <p:spPr>
          <a:xfrm>
            <a:off x="7083652" y="519128"/>
            <a:ext cx="10218395"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DIABETIC RETINOPATHY - FUTURE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4785627">
            <a:off x="8362569" y="-1463946"/>
            <a:ext cx="16333616" cy="13839027"/>
          </a:xfrm>
          <a:custGeom>
            <a:avLst/>
            <a:gdLst/>
            <a:ahLst/>
            <a:cxnLst/>
            <a:rect l="l" t="t" r="r" b="b"/>
            <a:pathLst>
              <a:path w="16333616" h="13839027">
                <a:moveTo>
                  <a:pt x="0" y="0"/>
                </a:moveTo>
                <a:lnTo>
                  <a:pt x="16333617" y="0"/>
                </a:lnTo>
                <a:lnTo>
                  <a:pt x="16333617" y="13839028"/>
                </a:lnTo>
                <a:lnTo>
                  <a:pt x="0" y="13839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1109273" y="1701732"/>
            <a:ext cx="6150027" cy="8996050"/>
          </a:xfrm>
          <a:custGeom>
            <a:avLst/>
            <a:gdLst/>
            <a:ahLst/>
            <a:cxnLst/>
            <a:rect l="l" t="t" r="r" b="b"/>
            <a:pathLst>
              <a:path w="6150027" h="8996050">
                <a:moveTo>
                  <a:pt x="0" y="0"/>
                </a:moveTo>
                <a:lnTo>
                  <a:pt x="6150027" y="0"/>
                </a:lnTo>
                <a:lnTo>
                  <a:pt x="6150027" y="8996051"/>
                </a:lnTo>
                <a:lnTo>
                  <a:pt x="0" y="8996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4"/>
          <p:cNvSpPr txBox="1"/>
          <p:nvPr/>
        </p:nvSpPr>
        <p:spPr>
          <a:xfrm>
            <a:off x="1028700" y="1220385"/>
            <a:ext cx="9694433"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HCL AND DIABETIC RETINOPATHY</a:t>
            </a:r>
          </a:p>
        </p:txBody>
      </p:sp>
      <p:sp>
        <p:nvSpPr>
          <p:cNvPr id="5" name="Freeform 5"/>
          <p:cNvSpPr/>
          <p:nvPr/>
        </p:nvSpPr>
        <p:spPr>
          <a:xfrm rot="-5588600">
            <a:off x="-3254820" y="-4702591"/>
            <a:ext cx="7540651" cy="8164091"/>
          </a:xfrm>
          <a:custGeom>
            <a:avLst/>
            <a:gdLst/>
            <a:ahLst/>
            <a:cxnLst/>
            <a:rect l="l" t="t" r="r" b="b"/>
            <a:pathLst>
              <a:path w="7540651" h="8164091">
                <a:moveTo>
                  <a:pt x="0" y="0"/>
                </a:moveTo>
                <a:lnTo>
                  <a:pt x="7540651" y="0"/>
                </a:lnTo>
                <a:lnTo>
                  <a:pt x="7540651" y="8164091"/>
                </a:lnTo>
                <a:lnTo>
                  <a:pt x="0" y="81640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6" name="Group 6"/>
          <p:cNvGrpSpPr/>
          <p:nvPr/>
        </p:nvGrpSpPr>
        <p:grpSpPr>
          <a:xfrm>
            <a:off x="1037193" y="4356740"/>
            <a:ext cx="9685940" cy="4671775"/>
            <a:chOff x="0" y="0"/>
            <a:chExt cx="2551029" cy="1230426"/>
          </a:xfrm>
        </p:grpSpPr>
        <p:sp>
          <p:nvSpPr>
            <p:cNvPr id="7" name="Freeform 7"/>
            <p:cNvSpPr/>
            <p:nvPr/>
          </p:nvSpPr>
          <p:spPr>
            <a:xfrm>
              <a:off x="0" y="0"/>
              <a:ext cx="2551029" cy="1230426"/>
            </a:xfrm>
            <a:custGeom>
              <a:avLst/>
              <a:gdLst/>
              <a:ahLst/>
              <a:cxnLst/>
              <a:rect l="l" t="t" r="r" b="b"/>
              <a:pathLst>
                <a:path w="2551029" h="1230426">
                  <a:moveTo>
                    <a:pt x="9592" y="0"/>
                  </a:moveTo>
                  <a:lnTo>
                    <a:pt x="2541438" y="0"/>
                  </a:lnTo>
                  <a:cubicBezTo>
                    <a:pt x="2546735" y="0"/>
                    <a:pt x="2551029" y="4294"/>
                    <a:pt x="2551029" y="9592"/>
                  </a:cubicBezTo>
                  <a:lnTo>
                    <a:pt x="2551029" y="1220835"/>
                  </a:lnTo>
                  <a:cubicBezTo>
                    <a:pt x="2551029" y="1226132"/>
                    <a:pt x="2546735" y="1230426"/>
                    <a:pt x="2541438" y="1230426"/>
                  </a:cubicBezTo>
                  <a:lnTo>
                    <a:pt x="9592" y="1230426"/>
                  </a:lnTo>
                  <a:cubicBezTo>
                    <a:pt x="4294" y="1230426"/>
                    <a:pt x="0" y="1226132"/>
                    <a:pt x="0" y="1220835"/>
                  </a:cubicBezTo>
                  <a:lnTo>
                    <a:pt x="0" y="9592"/>
                  </a:lnTo>
                  <a:cubicBezTo>
                    <a:pt x="0" y="4294"/>
                    <a:pt x="4294" y="0"/>
                    <a:pt x="9592" y="0"/>
                  </a:cubicBezTo>
                  <a:close/>
                </a:path>
              </a:pathLst>
            </a:custGeom>
            <a:solidFill>
              <a:srgbClr val="A5DAF3"/>
            </a:solidFill>
          </p:spPr>
          <p:txBody>
            <a:bodyPr/>
            <a:lstStyle/>
            <a:p>
              <a:endParaRPr lang="en-GB"/>
            </a:p>
          </p:txBody>
        </p:sp>
        <p:sp>
          <p:nvSpPr>
            <p:cNvPr id="8" name="TextBox 8"/>
            <p:cNvSpPr txBox="1"/>
            <p:nvPr/>
          </p:nvSpPr>
          <p:spPr>
            <a:xfrm>
              <a:off x="0" y="-57150"/>
              <a:ext cx="2551029" cy="1287576"/>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Lowering blood glucose </a:t>
              </a:r>
              <a:r>
                <a:rPr lang="en-US" sz="3400" b="1">
                  <a:solidFill>
                    <a:srgbClr val="5C3224"/>
                  </a:solidFill>
                  <a:latin typeface="Nunito Bold"/>
                  <a:ea typeface="Nunito Bold"/>
                  <a:cs typeface="Nunito Bold"/>
                  <a:sym typeface="Nunito Bold"/>
                </a:rPr>
                <a:t>IS</a:t>
              </a:r>
              <a:r>
                <a:rPr lang="en-US" sz="3400">
                  <a:solidFill>
                    <a:srgbClr val="5C3224"/>
                  </a:solidFill>
                  <a:latin typeface="Nunito"/>
                  <a:ea typeface="Nunito"/>
                  <a:cs typeface="Nunito"/>
                  <a:sym typeface="Nunito"/>
                </a:rPr>
                <a:t> good for your eyes</a:t>
              </a:r>
            </a:p>
            <a:p>
              <a:pPr marL="734061" lvl="1" indent="-367031" algn="l">
                <a:lnSpc>
                  <a:spcPts val="4760"/>
                </a:lnSpc>
                <a:buFont typeface="Arial"/>
                <a:buChar char="•"/>
              </a:pPr>
              <a:r>
                <a:rPr lang="en-US" sz="3400">
                  <a:solidFill>
                    <a:srgbClr val="5C3224"/>
                  </a:solidFill>
                  <a:latin typeface="Nunito"/>
                  <a:ea typeface="Nunito"/>
                  <a:cs typeface="Nunito"/>
                  <a:sym typeface="Nunito"/>
                </a:rPr>
                <a:t>But evidence suggests lowering blood glucose too quickly could make retinopathy get worse</a:t>
              </a:r>
            </a:p>
            <a:p>
              <a:pPr marL="734061" lvl="1" indent="-367031" algn="l">
                <a:lnSpc>
                  <a:spcPts val="4760"/>
                </a:lnSpc>
                <a:buFont typeface="Arial"/>
                <a:buChar char="•"/>
              </a:pPr>
              <a:r>
                <a:rPr lang="en-US" sz="3400">
                  <a:solidFill>
                    <a:srgbClr val="5C3224"/>
                  </a:solidFill>
                  <a:latin typeface="Nunito"/>
                  <a:ea typeface="Nunito"/>
                  <a:cs typeface="Nunito"/>
                  <a:sym typeface="Nunito"/>
                </a:rPr>
                <a:t>What can we do about it?</a:t>
              </a:r>
            </a:p>
          </p:txBody>
        </p:sp>
      </p:grpSp>
      <p:sp>
        <p:nvSpPr>
          <p:cNvPr id="9" name="Freeform 9"/>
          <p:cNvSpPr/>
          <p:nvPr/>
        </p:nvSpPr>
        <p:spPr>
          <a:xfrm rot="-6412279">
            <a:off x="15235726" y="-4682119"/>
            <a:ext cx="7708051" cy="8345331"/>
          </a:xfrm>
          <a:custGeom>
            <a:avLst/>
            <a:gdLst/>
            <a:ahLst/>
            <a:cxnLst/>
            <a:rect l="l" t="t" r="r" b="b"/>
            <a:pathLst>
              <a:path w="7708051" h="8345331">
                <a:moveTo>
                  <a:pt x="0" y="0"/>
                </a:moveTo>
                <a:lnTo>
                  <a:pt x="7708051" y="0"/>
                </a:lnTo>
                <a:lnTo>
                  <a:pt x="7708051" y="8345331"/>
                </a:lnTo>
                <a:lnTo>
                  <a:pt x="0" y="83453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15461625" y="72276"/>
            <a:ext cx="2402321" cy="1912848"/>
          </a:xfrm>
          <a:custGeom>
            <a:avLst/>
            <a:gdLst/>
            <a:ahLst/>
            <a:cxnLst/>
            <a:rect l="l" t="t" r="r" b="b"/>
            <a:pathLst>
              <a:path w="2402321" h="1912848">
                <a:moveTo>
                  <a:pt x="0" y="0"/>
                </a:moveTo>
                <a:lnTo>
                  <a:pt x="2402321" y="0"/>
                </a:lnTo>
                <a:lnTo>
                  <a:pt x="2402321" y="1912848"/>
                </a:lnTo>
                <a:lnTo>
                  <a:pt x="0" y="1912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799C"/>
        </a:solidFill>
        <a:effectLst/>
      </p:bgPr>
    </p:bg>
    <p:spTree>
      <p:nvGrpSpPr>
        <p:cNvPr id="1" name=""/>
        <p:cNvGrpSpPr/>
        <p:nvPr/>
      </p:nvGrpSpPr>
      <p:grpSpPr>
        <a:xfrm>
          <a:off x="0" y="0"/>
          <a:ext cx="0" cy="0"/>
          <a:chOff x="0" y="0"/>
          <a:chExt cx="0" cy="0"/>
        </a:xfrm>
      </p:grpSpPr>
      <p:sp>
        <p:nvSpPr>
          <p:cNvPr id="2" name="TextBox 2"/>
          <p:cNvSpPr txBox="1"/>
          <p:nvPr/>
        </p:nvSpPr>
        <p:spPr>
          <a:xfrm>
            <a:off x="1028700" y="1875572"/>
            <a:ext cx="9285360" cy="1098550"/>
          </a:xfrm>
          <a:prstGeom prst="rect">
            <a:avLst/>
          </a:prstGeom>
        </p:spPr>
        <p:txBody>
          <a:bodyPr lIns="0" tIns="0" rIns="0" bIns="0" rtlCol="0" anchor="t">
            <a:spAutoFit/>
          </a:bodyPr>
          <a:lstStyle/>
          <a:p>
            <a:pPr algn="l">
              <a:lnSpc>
                <a:spcPts val="8750"/>
              </a:lnSpc>
            </a:pPr>
            <a:r>
              <a:rPr lang="en-US" sz="7000" b="1">
                <a:solidFill>
                  <a:srgbClr val="FFC9B3"/>
                </a:solidFill>
                <a:latin typeface="Nunito Bold Bold"/>
                <a:ea typeface="Nunito Bold Bold"/>
                <a:cs typeface="Nunito Bold Bold"/>
                <a:sym typeface="Nunito Bold Bold"/>
              </a:rPr>
              <a:t>TODAY'S AGENDA</a:t>
            </a:r>
          </a:p>
        </p:txBody>
      </p:sp>
      <p:sp>
        <p:nvSpPr>
          <p:cNvPr id="3" name="TextBox 3"/>
          <p:cNvSpPr txBox="1"/>
          <p:nvPr/>
        </p:nvSpPr>
        <p:spPr>
          <a:xfrm>
            <a:off x="364418" y="3585105"/>
            <a:ext cx="10613925" cy="5463540"/>
          </a:xfrm>
          <a:prstGeom prst="rect">
            <a:avLst/>
          </a:prstGeom>
        </p:spPr>
        <p:txBody>
          <a:bodyPr lIns="0" tIns="0" rIns="0" bIns="0" rtlCol="0" anchor="t">
            <a:spAutoFit/>
          </a:bodyPr>
          <a:lstStyle/>
          <a:p>
            <a:pPr marL="842008" lvl="1" indent="-421004" algn="l">
              <a:lnSpc>
                <a:spcPts val="5459"/>
              </a:lnSpc>
              <a:buFont typeface="Arial"/>
              <a:buChar char="•"/>
            </a:pPr>
            <a:r>
              <a:rPr lang="en-US" sz="3899">
                <a:solidFill>
                  <a:srgbClr val="FFC9B3"/>
                </a:solidFill>
                <a:latin typeface="Nunito"/>
                <a:ea typeface="Nunito"/>
                <a:cs typeface="Nunito"/>
                <a:sym typeface="Nunito"/>
              </a:rPr>
              <a:t>What is diabetic retinopathy/maculopathy &amp; why is it important</a:t>
            </a:r>
          </a:p>
          <a:p>
            <a:pPr marL="842008" lvl="1" indent="-421004" algn="l">
              <a:lnSpc>
                <a:spcPts val="5459"/>
              </a:lnSpc>
              <a:buFont typeface="Arial"/>
              <a:buChar char="•"/>
            </a:pPr>
            <a:r>
              <a:rPr lang="en-US" sz="3899">
                <a:solidFill>
                  <a:srgbClr val="FFC9B3"/>
                </a:solidFill>
                <a:latin typeface="Nunito"/>
                <a:ea typeface="Nunito"/>
                <a:cs typeface="Nunito"/>
                <a:sym typeface="Nunito"/>
              </a:rPr>
              <a:t>Why is screening for diabetic retinopathy important</a:t>
            </a:r>
          </a:p>
          <a:p>
            <a:pPr marL="842008" lvl="1" indent="-421004" algn="l">
              <a:lnSpc>
                <a:spcPts val="5459"/>
              </a:lnSpc>
              <a:buFont typeface="Arial"/>
              <a:buChar char="•"/>
            </a:pPr>
            <a:r>
              <a:rPr lang="en-US" sz="3899">
                <a:solidFill>
                  <a:srgbClr val="FFC9B3"/>
                </a:solidFill>
                <a:latin typeface="Nunito"/>
                <a:ea typeface="Nunito"/>
                <a:cs typeface="Nunito"/>
                <a:sym typeface="Nunito"/>
              </a:rPr>
              <a:t>How can I stop diabetic retinopathy</a:t>
            </a:r>
          </a:p>
          <a:p>
            <a:pPr marL="842008" lvl="1" indent="-421004" algn="l">
              <a:lnSpc>
                <a:spcPts val="5459"/>
              </a:lnSpc>
              <a:buFont typeface="Arial"/>
              <a:buChar char="•"/>
            </a:pPr>
            <a:r>
              <a:rPr lang="en-US" sz="3899">
                <a:solidFill>
                  <a:srgbClr val="FFC9B3"/>
                </a:solidFill>
                <a:latin typeface="Nunito"/>
                <a:ea typeface="Nunito"/>
                <a:cs typeface="Nunito"/>
                <a:sym typeface="Nunito"/>
              </a:rPr>
              <a:t>What happens if I get diabetic retinopathy</a:t>
            </a:r>
          </a:p>
          <a:p>
            <a:pPr marL="842008" lvl="1" indent="-421004" algn="l">
              <a:lnSpc>
                <a:spcPts val="5459"/>
              </a:lnSpc>
              <a:buFont typeface="Arial"/>
              <a:buChar char="•"/>
            </a:pPr>
            <a:r>
              <a:rPr lang="en-US" sz="3899">
                <a:solidFill>
                  <a:srgbClr val="FFC9B3"/>
                </a:solidFill>
                <a:latin typeface="Nunito"/>
                <a:ea typeface="Nunito"/>
                <a:cs typeface="Nunito"/>
                <a:sym typeface="Nunito"/>
              </a:rPr>
              <a:t>What does the future of diabetic retinopathy look like</a:t>
            </a:r>
          </a:p>
        </p:txBody>
      </p:sp>
      <p:sp>
        <p:nvSpPr>
          <p:cNvPr id="4" name="Freeform 4"/>
          <p:cNvSpPr/>
          <p:nvPr/>
        </p:nvSpPr>
        <p:spPr>
          <a:xfrm rot="-4816066">
            <a:off x="7720133" y="-2011109"/>
            <a:ext cx="16888561" cy="14309217"/>
          </a:xfrm>
          <a:custGeom>
            <a:avLst/>
            <a:gdLst/>
            <a:ahLst/>
            <a:cxnLst/>
            <a:rect l="l" t="t" r="r" b="b"/>
            <a:pathLst>
              <a:path w="16888561" h="14309217">
                <a:moveTo>
                  <a:pt x="0" y="0"/>
                </a:moveTo>
                <a:lnTo>
                  <a:pt x="16888561" y="0"/>
                </a:lnTo>
                <a:lnTo>
                  <a:pt x="16888561" y="14309218"/>
                </a:lnTo>
                <a:lnTo>
                  <a:pt x="0" y="1430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324296">
            <a:off x="11006456" y="3811847"/>
            <a:ext cx="2143032" cy="1971589"/>
          </a:xfrm>
          <a:custGeom>
            <a:avLst/>
            <a:gdLst/>
            <a:ahLst/>
            <a:cxnLst/>
            <a:rect l="l" t="t" r="r" b="b"/>
            <a:pathLst>
              <a:path w="2143032" h="1971589">
                <a:moveTo>
                  <a:pt x="0" y="0"/>
                </a:moveTo>
                <a:lnTo>
                  <a:pt x="2143032" y="0"/>
                </a:lnTo>
                <a:lnTo>
                  <a:pt x="2143032" y="1971589"/>
                </a:lnTo>
                <a:lnTo>
                  <a:pt x="0" y="197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5047205">
            <a:off x="12453930" y="5728976"/>
            <a:ext cx="9043410" cy="9791094"/>
          </a:xfrm>
          <a:custGeom>
            <a:avLst/>
            <a:gdLst/>
            <a:ahLst/>
            <a:cxnLst/>
            <a:rect l="l" t="t" r="r" b="b"/>
            <a:pathLst>
              <a:path w="9043410" h="9791094">
                <a:moveTo>
                  <a:pt x="0" y="0"/>
                </a:moveTo>
                <a:lnTo>
                  <a:pt x="9043410" y="0"/>
                </a:lnTo>
                <a:lnTo>
                  <a:pt x="9043410" y="9791094"/>
                </a:lnTo>
                <a:lnTo>
                  <a:pt x="0" y="97910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rot="1410219">
            <a:off x="15723655" y="3406228"/>
            <a:ext cx="1460273" cy="2294715"/>
          </a:xfrm>
          <a:custGeom>
            <a:avLst/>
            <a:gdLst/>
            <a:ahLst/>
            <a:cxnLst/>
            <a:rect l="l" t="t" r="r" b="b"/>
            <a:pathLst>
              <a:path w="1460273" h="2294715">
                <a:moveTo>
                  <a:pt x="0" y="0"/>
                </a:moveTo>
                <a:lnTo>
                  <a:pt x="1460273" y="0"/>
                </a:lnTo>
                <a:lnTo>
                  <a:pt x="1460273" y="2294715"/>
                </a:lnTo>
                <a:lnTo>
                  <a:pt x="0" y="22947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rot="-1881308">
            <a:off x="16205968" y="6115462"/>
            <a:ext cx="495646" cy="1919755"/>
          </a:xfrm>
          <a:custGeom>
            <a:avLst/>
            <a:gdLst/>
            <a:ahLst/>
            <a:cxnLst/>
            <a:rect l="l" t="t" r="r" b="b"/>
            <a:pathLst>
              <a:path w="495646" h="1919755">
                <a:moveTo>
                  <a:pt x="0" y="0"/>
                </a:moveTo>
                <a:lnTo>
                  <a:pt x="495646" y="0"/>
                </a:lnTo>
                <a:lnTo>
                  <a:pt x="495646" y="1919755"/>
                </a:lnTo>
                <a:lnTo>
                  <a:pt x="0" y="19197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rot="69782">
            <a:off x="14045811" y="1708376"/>
            <a:ext cx="1362403" cy="2531492"/>
          </a:xfrm>
          <a:custGeom>
            <a:avLst/>
            <a:gdLst/>
            <a:ahLst/>
            <a:cxnLst/>
            <a:rect l="l" t="t" r="r" b="b"/>
            <a:pathLst>
              <a:path w="1362403" h="2531492">
                <a:moveTo>
                  <a:pt x="0" y="0"/>
                </a:moveTo>
                <a:lnTo>
                  <a:pt x="1362404" y="0"/>
                </a:lnTo>
                <a:lnTo>
                  <a:pt x="1362404" y="2531493"/>
                </a:lnTo>
                <a:lnTo>
                  <a:pt x="0" y="25314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0" name="Freeform 10"/>
          <p:cNvSpPr/>
          <p:nvPr/>
        </p:nvSpPr>
        <p:spPr>
          <a:xfrm rot="3932114">
            <a:off x="15718479" y="1159083"/>
            <a:ext cx="1470624" cy="2191987"/>
          </a:xfrm>
          <a:custGeom>
            <a:avLst/>
            <a:gdLst/>
            <a:ahLst/>
            <a:cxnLst/>
            <a:rect l="l" t="t" r="r" b="b"/>
            <a:pathLst>
              <a:path w="1470624" h="2191987">
                <a:moveTo>
                  <a:pt x="0" y="0"/>
                </a:moveTo>
                <a:lnTo>
                  <a:pt x="1470624" y="0"/>
                </a:lnTo>
                <a:lnTo>
                  <a:pt x="1470624" y="2191987"/>
                </a:lnTo>
                <a:lnTo>
                  <a:pt x="0" y="21919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1" name="Freeform 11"/>
          <p:cNvSpPr/>
          <p:nvPr/>
        </p:nvSpPr>
        <p:spPr>
          <a:xfrm>
            <a:off x="11843487" y="819451"/>
            <a:ext cx="1180961" cy="2662002"/>
          </a:xfrm>
          <a:custGeom>
            <a:avLst/>
            <a:gdLst/>
            <a:ahLst/>
            <a:cxnLst/>
            <a:rect l="l" t="t" r="r" b="b"/>
            <a:pathLst>
              <a:path w="1180961" h="2662002">
                <a:moveTo>
                  <a:pt x="0" y="0"/>
                </a:moveTo>
                <a:lnTo>
                  <a:pt x="1180960" y="0"/>
                </a:lnTo>
                <a:lnTo>
                  <a:pt x="1180960" y="2662001"/>
                </a:lnTo>
                <a:lnTo>
                  <a:pt x="0" y="26620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2" name="Freeform 12"/>
          <p:cNvSpPr/>
          <p:nvPr/>
        </p:nvSpPr>
        <p:spPr>
          <a:xfrm rot="-3492097">
            <a:off x="10273047" y="1011500"/>
            <a:ext cx="525989" cy="2277903"/>
          </a:xfrm>
          <a:custGeom>
            <a:avLst/>
            <a:gdLst/>
            <a:ahLst/>
            <a:cxnLst/>
            <a:rect l="l" t="t" r="r" b="b"/>
            <a:pathLst>
              <a:path w="525989" h="2277903">
                <a:moveTo>
                  <a:pt x="0" y="0"/>
                </a:moveTo>
                <a:lnTo>
                  <a:pt x="525988" y="0"/>
                </a:lnTo>
                <a:lnTo>
                  <a:pt x="525988" y="2277903"/>
                </a:lnTo>
                <a:lnTo>
                  <a:pt x="0" y="22779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3" name="Freeform 13"/>
          <p:cNvSpPr/>
          <p:nvPr/>
        </p:nvSpPr>
        <p:spPr>
          <a:xfrm rot="-7467239">
            <a:off x="13018389" y="1338935"/>
            <a:ext cx="1470624" cy="2191987"/>
          </a:xfrm>
          <a:custGeom>
            <a:avLst/>
            <a:gdLst/>
            <a:ahLst/>
            <a:cxnLst/>
            <a:rect l="l" t="t" r="r" b="b"/>
            <a:pathLst>
              <a:path w="1470624" h="2191987">
                <a:moveTo>
                  <a:pt x="0" y="0"/>
                </a:moveTo>
                <a:lnTo>
                  <a:pt x="1470624" y="0"/>
                </a:lnTo>
                <a:lnTo>
                  <a:pt x="1470624" y="2191987"/>
                </a:lnTo>
                <a:lnTo>
                  <a:pt x="0" y="21919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4" name="Freeform 14"/>
          <p:cNvSpPr/>
          <p:nvPr/>
        </p:nvSpPr>
        <p:spPr>
          <a:xfrm rot="4672712">
            <a:off x="-3310288" y="-6129893"/>
            <a:ext cx="9572748" cy="10364196"/>
          </a:xfrm>
          <a:custGeom>
            <a:avLst/>
            <a:gdLst/>
            <a:ahLst/>
            <a:cxnLst/>
            <a:rect l="l" t="t" r="r" b="b"/>
            <a:pathLst>
              <a:path w="9572748" h="10364196">
                <a:moveTo>
                  <a:pt x="0" y="0"/>
                </a:moveTo>
                <a:lnTo>
                  <a:pt x="9572748" y="0"/>
                </a:lnTo>
                <a:lnTo>
                  <a:pt x="9572748" y="10364196"/>
                </a:lnTo>
                <a:lnTo>
                  <a:pt x="0" y="10364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rot="546365">
            <a:off x="12141907" y="5261694"/>
            <a:ext cx="3497479" cy="4049712"/>
          </a:xfrm>
          <a:custGeom>
            <a:avLst/>
            <a:gdLst/>
            <a:ahLst/>
            <a:cxnLst/>
            <a:rect l="l" t="t" r="r" b="b"/>
            <a:pathLst>
              <a:path w="3497479" h="4049712">
                <a:moveTo>
                  <a:pt x="0" y="0"/>
                </a:moveTo>
                <a:lnTo>
                  <a:pt x="3497479" y="0"/>
                </a:lnTo>
                <a:lnTo>
                  <a:pt x="3497479" y="4049713"/>
                </a:lnTo>
                <a:lnTo>
                  <a:pt x="0" y="404971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6" name="Freeform 16"/>
          <p:cNvSpPr/>
          <p:nvPr/>
        </p:nvSpPr>
        <p:spPr>
          <a:xfrm>
            <a:off x="364418" y="84377"/>
            <a:ext cx="1874482" cy="1888647"/>
          </a:xfrm>
          <a:custGeom>
            <a:avLst/>
            <a:gdLst/>
            <a:ahLst/>
            <a:cxnLst/>
            <a:rect l="l" t="t" r="r" b="b"/>
            <a:pathLst>
              <a:path w="1874482" h="1888647">
                <a:moveTo>
                  <a:pt x="0" y="0"/>
                </a:moveTo>
                <a:lnTo>
                  <a:pt x="1874482" y="0"/>
                </a:lnTo>
                <a:lnTo>
                  <a:pt x="1874482" y="1888646"/>
                </a:lnTo>
                <a:lnTo>
                  <a:pt x="0" y="1888646"/>
                </a:lnTo>
                <a:lnTo>
                  <a:pt x="0" y="0"/>
                </a:lnTo>
                <a:close/>
              </a:path>
            </a:pathLst>
          </a:custGeom>
          <a:blipFill>
            <a:blip r:embed="rId22"/>
            <a:stretch>
              <a:fillRect/>
            </a:stretch>
          </a:blipFill>
        </p:spPr>
        <p:txBody>
          <a:bodyPr/>
          <a:lstStyle/>
          <a:p>
            <a:endParaRPr lang="en-GB"/>
          </a:p>
        </p:txBody>
      </p:sp>
      <p:sp>
        <p:nvSpPr>
          <p:cNvPr id="17" name="Freeform 17"/>
          <p:cNvSpPr/>
          <p:nvPr/>
        </p:nvSpPr>
        <p:spPr>
          <a:xfrm>
            <a:off x="15524717" y="424424"/>
            <a:ext cx="929074" cy="1208552"/>
          </a:xfrm>
          <a:custGeom>
            <a:avLst/>
            <a:gdLst/>
            <a:ahLst/>
            <a:cxnLst/>
            <a:rect l="l" t="t" r="r" b="b"/>
            <a:pathLst>
              <a:path w="929074" h="1208552">
                <a:moveTo>
                  <a:pt x="0" y="0"/>
                </a:moveTo>
                <a:lnTo>
                  <a:pt x="929074" y="0"/>
                </a:lnTo>
                <a:lnTo>
                  <a:pt x="929074" y="1208552"/>
                </a:lnTo>
                <a:lnTo>
                  <a:pt x="0" y="120855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GB"/>
          </a:p>
        </p:txBody>
      </p:sp>
      <p:sp>
        <p:nvSpPr>
          <p:cNvPr id="18" name="Freeform 18"/>
          <p:cNvSpPr/>
          <p:nvPr/>
        </p:nvSpPr>
        <p:spPr>
          <a:xfrm>
            <a:off x="16608832" y="9048298"/>
            <a:ext cx="1112108" cy="1028700"/>
          </a:xfrm>
          <a:custGeom>
            <a:avLst/>
            <a:gdLst/>
            <a:ahLst/>
            <a:cxnLst/>
            <a:rect l="l" t="t" r="r" b="b"/>
            <a:pathLst>
              <a:path w="1112108" h="1028700">
                <a:moveTo>
                  <a:pt x="0" y="0"/>
                </a:moveTo>
                <a:lnTo>
                  <a:pt x="1112108" y="0"/>
                </a:lnTo>
                <a:lnTo>
                  <a:pt x="1112108" y="1028700"/>
                </a:lnTo>
                <a:lnTo>
                  <a:pt x="0" y="102870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GB"/>
          </a:p>
        </p:txBody>
      </p:sp>
      <p:sp>
        <p:nvSpPr>
          <p:cNvPr id="19" name="Freeform 19"/>
          <p:cNvSpPr/>
          <p:nvPr/>
        </p:nvSpPr>
        <p:spPr>
          <a:xfrm>
            <a:off x="10536041" y="8910666"/>
            <a:ext cx="1607352" cy="1303964"/>
          </a:xfrm>
          <a:custGeom>
            <a:avLst/>
            <a:gdLst/>
            <a:ahLst/>
            <a:cxnLst/>
            <a:rect l="l" t="t" r="r" b="b"/>
            <a:pathLst>
              <a:path w="1607352" h="1303964">
                <a:moveTo>
                  <a:pt x="0" y="0"/>
                </a:moveTo>
                <a:lnTo>
                  <a:pt x="1607352" y="0"/>
                </a:lnTo>
                <a:lnTo>
                  <a:pt x="1607352" y="1303964"/>
                </a:lnTo>
                <a:lnTo>
                  <a:pt x="0" y="130396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4785627">
            <a:off x="8362569" y="-1463946"/>
            <a:ext cx="16333616" cy="13839027"/>
          </a:xfrm>
          <a:custGeom>
            <a:avLst/>
            <a:gdLst/>
            <a:ahLst/>
            <a:cxnLst/>
            <a:rect l="l" t="t" r="r" b="b"/>
            <a:pathLst>
              <a:path w="16333616" h="13839027">
                <a:moveTo>
                  <a:pt x="0" y="0"/>
                </a:moveTo>
                <a:lnTo>
                  <a:pt x="16333617" y="0"/>
                </a:lnTo>
                <a:lnTo>
                  <a:pt x="16333617" y="13839028"/>
                </a:lnTo>
                <a:lnTo>
                  <a:pt x="0" y="138390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1220385"/>
            <a:ext cx="9694433"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HCL AND DIABETIC RETINOPATHY</a:t>
            </a:r>
          </a:p>
        </p:txBody>
      </p:sp>
      <p:sp>
        <p:nvSpPr>
          <p:cNvPr id="4" name="Freeform 4"/>
          <p:cNvSpPr/>
          <p:nvPr/>
        </p:nvSpPr>
        <p:spPr>
          <a:xfrm rot="-5588600">
            <a:off x="-3254820" y="-4702591"/>
            <a:ext cx="7540651" cy="8164091"/>
          </a:xfrm>
          <a:custGeom>
            <a:avLst/>
            <a:gdLst/>
            <a:ahLst/>
            <a:cxnLst/>
            <a:rect l="l" t="t" r="r" b="b"/>
            <a:pathLst>
              <a:path w="7540651" h="8164091">
                <a:moveTo>
                  <a:pt x="0" y="0"/>
                </a:moveTo>
                <a:lnTo>
                  <a:pt x="7540651" y="0"/>
                </a:lnTo>
                <a:lnTo>
                  <a:pt x="7540651" y="8164091"/>
                </a:lnTo>
                <a:lnTo>
                  <a:pt x="0" y="81640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rot="-6412279">
            <a:off x="15235726" y="-4682119"/>
            <a:ext cx="7708051" cy="8345331"/>
          </a:xfrm>
          <a:custGeom>
            <a:avLst/>
            <a:gdLst/>
            <a:ahLst/>
            <a:cxnLst/>
            <a:rect l="l" t="t" r="r" b="b"/>
            <a:pathLst>
              <a:path w="7708051" h="8345331">
                <a:moveTo>
                  <a:pt x="0" y="0"/>
                </a:moveTo>
                <a:lnTo>
                  <a:pt x="7708051" y="0"/>
                </a:lnTo>
                <a:lnTo>
                  <a:pt x="7708051" y="8345331"/>
                </a:lnTo>
                <a:lnTo>
                  <a:pt x="0" y="83453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0723133" y="204970"/>
            <a:ext cx="7051004" cy="9891338"/>
          </a:xfrm>
          <a:custGeom>
            <a:avLst/>
            <a:gdLst/>
            <a:ahLst/>
            <a:cxnLst/>
            <a:rect l="l" t="t" r="r" b="b"/>
            <a:pathLst>
              <a:path w="7051004" h="9891338">
                <a:moveTo>
                  <a:pt x="0" y="0"/>
                </a:moveTo>
                <a:lnTo>
                  <a:pt x="7051004" y="0"/>
                </a:lnTo>
                <a:lnTo>
                  <a:pt x="7051004" y="9891338"/>
                </a:lnTo>
                <a:lnTo>
                  <a:pt x="0" y="9891338"/>
                </a:lnTo>
                <a:lnTo>
                  <a:pt x="0" y="0"/>
                </a:lnTo>
                <a:close/>
              </a:path>
            </a:pathLst>
          </a:custGeom>
          <a:blipFill>
            <a:blip r:embed="rId7"/>
            <a:stretch>
              <a:fillRect/>
            </a:stretch>
          </a:blipFill>
        </p:spPr>
        <p:txBody>
          <a:bodyPr/>
          <a:lstStyle/>
          <a:p>
            <a:endParaRPr lang="en-GB"/>
          </a:p>
        </p:txBody>
      </p:sp>
      <p:sp>
        <p:nvSpPr>
          <p:cNvPr id="7" name="Freeform 7"/>
          <p:cNvSpPr/>
          <p:nvPr/>
        </p:nvSpPr>
        <p:spPr>
          <a:xfrm>
            <a:off x="1315640" y="4131286"/>
            <a:ext cx="8171212" cy="4563759"/>
          </a:xfrm>
          <a:custGeom>
            <a:avLst/>
            <a:gdLst/>
            <a:ahLst/>
            <a:cxnLst/>
            <a:rect l="l" t="t" r="r" b="b"/>
            <a:pathLst>
              <a:path w="8171212" h="4563759">
                <a:moveTo>
                  <a:pt x="0" y="0"/>
                </a:moveTo>
                <a:lnTo>
                  <a:pt x="8171212" y="0"/>
                </a:lnTo>
                <a:lnTo>
                  <a:pt x="8171212" y="4563759"/>
                </a:lnTo>
                <a:lnTo>
                  <a:pt x="0" y="4563759"/>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4785627">
            <a:off x="8446768" y="-1488454"/>
            <a:ext cx="15953106" cy="13516632"/>
          </a:xfrm>
          <a:custGeom>
            <a:avLst/>
            <a:gdLst/>
            <a:ahLst/>
            <a:cxnLst/>
            <a:rect l="l" t="t" r="r" b="b"/>
            <a:pathLst>
              <a:path w="15953106" h="13516632">
                <a:moveTo>
                  <a:pt x="0" y="0"/>
                </a:moveTo>
                <a:lnTo>
                  <a:pt x="15953107" y="0"/>
                </a:lnTo>
                <a:lnTo>
                  <a:pt x="15953107" y="13516631"/>
                </a:lnTo>
                <a:lnTo>
                  <a:pt x="0" y="13516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6412279">
            <a:off x="15235726" y="-4682119"/>
            <a:ext cx="7708051" cy="8345331"/>
          </a:xfrm>
          <a:custGeom>
            <a:avLst/>
            <a:gdLst/>
            <a:ahLst/>
            <a:cxnLst/>
            <a:rect l="l" t="t" r="r" b="b"/>
            <a:pathLst>
              <a:path w="7708051" h="8345331">
                <a:moveTo>
                  <a:pt x="0" y="0"/>
                </a:moveTo>
                <a:lnTo>
                  <a:pt x="7708051" y="0"/>
                </a:lnTo>
                <a:lnTo>
                  <a:pt x="7708051" y="8345331"/>
                </a:lnTo>
                <a:lnTo>
                  <a:pt x="0" y="83453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a:off x="11793866" y="2369855"/>
            <a:ext cx="5731062" cy="8565446"/>
          </a:xfrm>
          <a:custGeom>
            <a:avLst/>
            <a:gdLst/>
            <a:ahLst/>
            <a:cxnLst/>
            <a:rect l="l" t="t" r="r" b="b"/>
            <a:pathLst>
              <a:path w="5731062" h="8565446">
                <a:moveTo>
                  <a:pt x="0" y="0"/>
                </a:moveTo>
                <a:lnTo>
                  <a:pt x="5731062" y="0"/>
                </a:lnTo>
                <a:lnTo>
                  <a:pt x="5731062" y="8565445"/>
                </a:lnTo>
                <a:lnTo>
                  <a:pt x="0" y="85654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TextBox 5"/>
          <p:cNvSpPr txBox="1"/>
          <p:nvPr/>
        </p:nvSpPr>
        <p:spPr>
          <a:xfrm>
            <a:off x="1028700" y="1187430"/>
            <a:ext cx="9685940" cy="2941955"/>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DIABETIC RETINOPATHY - FUTURE</a:t>
            </a:r>
          </a:p>
        </p:txBody>
      </p:sp>
      <p:sp>
        <p:nvSpPr>
          <p:cNvPr id="6" name="Freeform 6"/>
          <p:cNvSpPr/>
          <p:nvPr/>
        </p:nvSpPr>
        <p:spPr>
          <a:xfrm rot="-5588600">
            <a:off x="-3254820" y="-4702591"/>
            <a:ext cx="7540651" cy="8164091"/>
          </a:xfrm>
          <a:custGeom>
            <a:avLst/>
            <a:gdLst/>
            <a:ahLst/>
            <a:cxnLst/>
            <a:rect l="l" t="t" r="r" b="b"/>
            <a:pathLst>
              <a:path w="7540651" h="8164091">
                <a:moveTo>
                  <a:pt x="0" y="0"/>
                </a:moveTo>
                <a:lnTo>
                  <a:pt x="7540651" y="0"/>
                </a:lnTo>
                <a:lnTo>
                  <a:pt x="7540651" y="8164091"/>
                </a:lnTo>
                <a:lnTo>
                  <a:pt x="0" y="81640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7" name="Group 7"/>
          <p:cNvGrpSpPr/>
          <p:nvPr/>
        </p:nvGrpSpPr>
        <p:grpSpPr>
          <a:xfrm>
            <a:off x="1028700" y="4389695"/>
            <a:ext cx="9685940" cy="4671775"/>
            <a:chOff x="0" y="0"/>
            <a:chExt cx="2551029" cy="1230426"/>
          </a:xfrm>
        </p:grpSpPr>
        <p:sp>
          <p:nvSpPr>
            <p:cNvPr id="8" name="Freeform 8"/>
            <p:cNvSpPr/>
            <p:nvPr/>
          </p:nvSpPr>
          <p:spPr>
            <a:xfrm>
              <a:off x="0" y="0"/>
              <a:ext cx="2551029" cy="1230426"/>
            </a:xfrm>
            <a:custGeom>
              <a:avLst/>
              <a:gdLst/>
              <a:ahLst/>
              <a:cxnLst/>
              <a:rect l="l" t="t" r="r" b="b"/>
              <a:pathLst>
                <a:path w="2551029" h="1230426">
                  <a:moveTo>
                    <a:pt x="9592" y="0"/>
                  </a:moveTo>
                  <a:lnTo>
                    <a:pt x="2541438" y="0"/>
                  </a:lnTo>
                  <a:cubicBezTo>
                    <a:pt x="2546735" y="0"/>
                    <a:pt x="2551029" y="4294"/>
                    <a:pt x="2551029" y="9592"/>
                  </a:cubicBezTo>
                  <a:lnTo>
                    <a:pt x="2551029" y="1220835"/>
                  </a:lnTo>
                  <a:cubicBezTo>
                    <a:pt x="2551029" y="1226132"/>
                    <a:pt x="2546735" y="1230426"/>
                    <a:pt x="2541438" y="1230426"/>
                  </a:cubicBezTo>
                  <a:lnTo>
                    <a:pt x="9592" y="1230426"/>
                  </a:lnTo>
                  <a:cubicBezTo>
                    <a:pt x="4294" y="1230426"/>
                    <a:pt x="0" y="1226132"/>
                    <a:pt x="0" y="1220835"/>
                  </a:cubicBezTo>
                  <a:lnTo>
                    <a:pt x="0" y="9592"/>
                  </a:lnTo>
                  <a:cubicBezTo>
                    <a:pt x="0" y="4294"/>
                    <a:pt x="4294" y="0"/>
                    <a:pt x="9592" y="0"/>
                  </a:cubicBezTo>
                  <a:close/>
                </a:path>
              </a:pathLst>
            </a:custGeom>
            <a:solidFill>
              <a:srgbClr val="A5DAF3"/>
            </a:solidFill>
          </p:spPr>
          <p:txBody>
            <a:bodyPr/>
            <a:lstStyle/>
            <a:p>
              <a:endParaRPr lang="en-GB"/>
            </a:p>
          </p:txBody>
        </p:sp>
        <p:sp>
          <p:nvSpPr>
            <p:cNvPr id="9" name="TextBox 9"/>
            <p:cNvSpPr txBox="1"/>
            <p:nvPr/>
          </p:nvSpPr>
          <p:spPr>
            <a:xfrm>
              <a:off x="0" y="-57150"/>
              <a:ext cx="2551029" cy="1287576"/>
            </a:xfrm>
            <a:prstGeom prst="rect">
              <a:avLst/>
            </a:prstGeom>
          </p:spPr>
          <p:txBody>
            <a:bodyPr lIns="50800" tIns="50800" rIns="50800" bIns="50800" rtlCol="0" anchor="ctr"/>
            <a:lstStyle/>
            <a:p>
              <a:pPr algn="l">
                <a:lnSpc>
                  <a:spcPts val="4760"/>
                </a:lnSpc>
              </a:pPr>
              <a:r>
                <a:rPr lang="en-US" sz="3400">
                  <a:solidFill>
                    <a:srgbClr val="5C3224"/>
                  </a:solidFill>
                  <a:latin typeface="Nunito"/>
                  <a:ea typeface="Nunito"/>
                  <a:cs typeface="Nunito"/>
                  <a:sym typeface="Nunito"/>
                </a:rPr>
                <a:t>In addition to glucose technologies and therapy further reductions in sight loss due to diabetes will require:</a:t>
              </a:r>
            </a:p>
            <a:p>
              <a:pPr marL="734061" lvl="1" indent="-367031" algn="l">
                <a:lnSpc>
                  <a:spcPts val="4760"/>
                </a:lnSpc>
                <a:buFont typeface="Arial"/>
                <a:buChar char="•"/>
              </a:pPr>
              <a:r>
                <a:rPr lang="en-US" sz="3400">
                  <a:solidFill>
                    <a:srgbClr val="5C3224"/>
                  </a:solidFill>
                  <a:latin typeface="Nunito"/>
                  <a:ea typeface="Nunito"/>
                  <a:cs typeface="Nunito"/>
                  <a:sym typeface="Nunito"/>
                </a:rPr>
                <a:t>New emerging therapies for diabetic retinopathy </a:t>
              </a:r>
            </a:p>
            <a:p>
              <a:pPr marL="734061" lvl="1" indent="-367031" algn="l">
                <a:lnSpc>
                  <a:spcPts val="4760"/>
                </a:lnSpc>
                <a:buFont typeface="Arial"/>
                <a:buChar char="•"/>
              </a:pPr>
              <a:r>
                <a:rPr lang="en-US" sz="3400">
                  <a:solidFill>
                    <a:srgbClr val="5C3224"/>
                  </a:solidFill>
                  <a:latin typeface="Nunito"/>
                  <a:ea typeface="Nunito"/>
                  <a:cs typeface="Nunito"/>
                  <a:sym typeface="Nunito"/>
                </a:rPr>
                <a:t>Reorganising of eyecare services </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TextBox 2"/>
          <p:cNvSpPr txBox="1"/>
          <p:nvPr/>
        </p:nvSpPr>
        <p:spPr>
          <a:xfrm>
            <a:off x="4301030" y="990600"/>
            <a:ext cx="9685940" cy="1098550"/>
          </a:xfrm>
          <a:prstGeom prst="rect">
            <a:avLst/>
          </a:prstGeom>
        </p:spPr>
        <p:txBody>
          <a:bodyPr lIns="0" tIns="0" rIns="0" bIns="0" rtlCol="0" anchor="t">
            <a:spAutoFit/>
          </a:bodyPr>
          <a:lstStyle/>
          <a:p>
            <a:pPr algn="ctr">
              <a:lnSpc>
                <a:spcPts val="8749"/>
              </a:lnSpc>
            </a:pPr>
            <a:r>
              <a:rPr lang="en-US" sz="6999" b="1">
                <a:solidFill>
                  <a:srgbClr val="2D799C"/>
                </a:solidFill>
                <a:latin typeface="Nunito Bold Bold"/>
                <a:ea typeface="Nunito Bold Bold"/>
                <a:cs typeface="Nunito Bold Bold"/>
                <a:sym typeface="Nunito Bold Bold"/>
              </a:rPr>
              <a:t>SUMMARY</a:t>
            </a:r>
          </a:p>
        </p:txBody>
      </p:sp>
      <p:grpSp>
        <p:nvGrpSpPr>
          <p:cNvPr id="3" name="Group 3"/>
          <p:cNvGrpSpPr/>
          <p:nvPr/>
        </p:nvGrpSpPr>
        <p:grpSpPr>
          <a:xfrm>
            <a:off x="1617457" y="2252415"/>
            <a:ext cx="14882701" cy="6180582"/>
            <a:chOff x="0" y="0"/>
            <a:chExt cx="3919724" cy="1627808"/>
          </a:xfrm>
        </p:grpSpPr>
        <p:sp>
          <p:nvSpPr>
            <p:cNvPr id="4" name="Freeform 4"/>
            <p:cNvSpPr/>
            <p:nvPr/>
          </p:nvSpPr>
          <p:spPr>
            <a:xfrm>
              <a:off x="0" y="0"/>
              <a:ext cx="3919724" cy="1627808"/>
            </a:xfrm>
            <a:custGeom>
              <a:avLst/>
              <a:gdLst/>
              <a:ahLst/>
              <a:cxnLst/>
              <a:rect l="l" t="t" r="r" b="b"/>
              <a:pathLst>
                <a:path w="3919724" h="1627808">
                  <a:moveTo>
                    <a:pt x="6242" y="0"/>
                  </a:moveTo>
                  <a:lnTo>
                    <a:pt x="3913481" y="0"/>
                  </a:lnTo>
                  <a:cubicBezTo>
                    <a:pt x="3915137" y="0"/>
                    <a:pt x="3916724" y="658"/>
                    <a:pt x="3917895" y="1828"/>
                  </a:cubicBezTo>
                  <a:cubicBezTo>
                    <a:pt x="3919066" y="2999"/>
                    <a:pt x="3919724" y="4587"/>
                    <a:pt x="3919724" y="6242"/>
                  </a:cubicBezTo>
                  <a:lnTo>
                    <a:pt x="3919724" y="1621565"/>
                  </a:lnTo>
                  <a:cubicBezTo>
                    <a:pt x="3919724" y="1623221"/>
                    <a:pt x="3919066" y="1624809"/>
                    <a:pt x="3917895" y="1625979"/>
                  </a:cubicBezTo>
                  <a:cubicBezTo>
                    <a:pt x="3916724" y="1627150"/>
                    <a:pt x="3915137" y="1627808"/>
                    <a:pt x="3913481" y="1627808"/>
                  </a:cubicBezTo>
                  <a:lnTo>
                    <a:pt x="6242" y="1627808"/>
                  </a:lnTo>
                  <a:cubicBezTo>
                    <a:pt x="4587" y="1627808"/>
                    <a:pt x="2999" y="1627150"/>
                    <a:pt x="1828" y="1625979"/>
                  </a:cubicBezTo>
                  <a:cubicBezTo>
                    <a:pt x="658" y="1624809"/>
                    <a:pt x="0" y="1623221"/>
                    <a:pt x="0" y="1621565"/>
                  </a:cubicBezTo>
                  <a:lnTo>
                    <a:pt x="0" y="6242"/>
                  </a:lnTo>
                  <a:cubicBezTo>
                    <a:pt x="0" y="4587"/>
                    <a:pt x="658" y="2999"/>
                    <a:pt x="1828" y="1828"/>
                  </a:cubicBezTo>
                  <a:cubicBezTo>
                    <a:pt x="2999" y="658"/>
                    <a:pt x="4587" y="0"/>
                    <a:pt x="6242" y="0"/>
                  </a:cubicBezTo>
                  <a:close/>
                </a:path>
              </a:pathLst>
            </a:custGeom>
            <a:solidFill>
              <a:srgbClr val="A5DAF3"/>
            </a:solidFill>
          </p:spPr>
          <p:txBody>
            <a:bodyPr/>
            <a:lstStyle/>
            <a:p>
              <a:endParaRPr lang="en-GB"/>
            </a:p>
          </p:txBody>
        </p:sp>
        <p:sp>
          <p:nvSpPr>
            <p:cNvPr id="5" name="TextBox 5"/>
            <p:cNvSpPr txBox="1"/>
            <p:nvPr/>
          </p:nvSpPr>
          <p:spPr>
            <a:xfrm>
              <a:off x="0" y="-57150"/>
              <a:ext cx="3919724" cy="1684958"/>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Discussing diabetes complications is difficult, but that does not mean we shouldn’t talk about them.</a:t>
              </a:r>
            </a:p>
            <a:p>
              <a:pPr marL="734061" lvl="1" indent="-367031" algn="l">
                <a:lnSpc>
                  <a:spcPts val="4760"/>
                </a:lnSpc>
                <a:buFont typeface="Arial"/>
                <a:buChar char="•"/>
              </a:pPr>
              <a:r>
                <a:rPr lang="en-US" sz="3400">
                  <a:solidFill>
                    <a:srgbClr val="5C3224"/>
                  </a:solidFill>
                  <a:latin typeface="Nunito"/>
                  <a:ea typeface="Nunito"/>
                  <a:cs typeface="Nunito"/>
                  <a:sym typeface="Nunito"/>
                </a:rPr>
                <a:t>However, reframing how we discuss complications can help to reduce stigma and increase self management.</a:t>
              </a:r>
            </a:p>
            <a:p>
              <a:pPr marL="734061" lvl="1" indent="-367031" algn="l">
                <a:lnSpc>
                  <a:spcPts val="4760"/>
                </a:lnSpc>
                <a:buFont typeface="Arial"/>
                <a:buChar char="•"/>
              </a:pPr>
              <a:r>
                <a:rPr lang="en-US" sz="3400">
                  <a:solidFill>
                    <a:srgbClr val="5C3224"/>
                  </a:solidFill>
                  <a:latin typeface="Nunito"/>
                  <a:ea typeface="Nunito"/>
                  <a:cs typeface="Nunito"/>
                  <a:sym typeface="Nunito"/>
                </a:rPr>
                <a:t>Glycaemic management is the most important way to prevent and delay diabetic retinopathy but it does not mean complications won’t develop.</a:t>
              </a:r>
            </a:p>
            <a:p>
              <a:pPr marL="734061" lvl="1" indent="-367031" algn="l">
                <a:lnSpc>
                  <a:spcPts val="4760"/>
                </a:lnSpc>
                <a:buFont typeface="Arial"/>
                <a:buChar char="•"/>
              </a:pPr>
              <a:r>
                <a:rPr lang="en-US" sz="3400">
                  <a:solidFill>
                    <a:srgbClr val="5C3224"/>
                  </a:solidFill>
                  <a:latin typeface="Nunito"/>
                  <a:ea typeface="Nunito"/>
                  <a:cs typeface="Nunito"/>
                  <a:sym typeface="Nunito"/>
                </a:rPr>
                <a:t>Diabetes technology and therapies will change the lanscape of diabetes complications including diabetic retinopathy.</a:t>
              </a:r>
            </a:p>
            <a:p>
              <a:pPr marL="734061" lvl="1" indent="-367031" algn="l">
                <a:lnSpc>
                  <a:spcPts val="4760"/>
                </a:lnSpc>
                <a:buFont typeface="Arial"/>
                <a:buChar char="•"/>
              </a:pPr>
              <a:r>
                <a:rPr lang="en-US" sz="3400">
                  <a:solidFill>
                    <a:srgbClr val="5C3224"/>
                  </a:solidFill>
                  <a:latin typeface="Nunito"/>
                  <a:ea typeface="Nunito"/>
                  <a:cs typeface="Nunito"/>
                  <a:sym typeface="Nunito"/>
                </a:rPr>
                <a:t>In addition changes to diabetic retinopathy treatments and organisation of eye care services will help to reduce sight loss from diabetes. </a:t>
              </a:r>
            </a:p>
          </p:txBody>
        </p:sp>
      </p:grpSp>
      <p:sp>
        <p:nvSpPr>
          <p:cNvPr id="6" name="Freeform 6"/>
          <p:cNvSpPr/>
          <p:nvPr/>
        </p:nvSpPr>
        <p:spPr>
          <a:xfrm rot="6737149" flipH="1" flipV="1">
            <a:off x="-7476913" y="-9145504"/>
            <a:ext cx="15744553" cy="13339931"/>
          </a:xfrm>
          <a:custGeom>
            <a:avLst/>
            <a:gdLst/>
            <a:ahLst/>
            <a:cxnLst/>
            <a:rect l="l" t="t" r="r" b="b"/>
            <a:pathLst>
              <a:path w="15744553" h="13339931">
                <a:moveTo>
                  <a:pt x="15744553" y="13339931"/>
                </a:moveTo>
                <a:lnTo>
                  <a:pt x="0" y="13339931"/>
                </a:lnTo>
                <a:lnTo>
                  <a:pt x="0" y="0"/>
                </a:lnTo>
                <a:lnTo>
                  <a:pt x="15744553" y="0"/>
                </a:lnTo>
                <a:lnTo>
                  <a:pt x="15744553" y="133399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rot="-5585351">
            <a:off x="-3415423" y="-5153869"/>
            <a:ext cx="8238809" cy="8919970"/>
          </a:xfrm>
          <a:custGeom>
            <a:avLst/>
            <a:gdLst/>
            <a:ahLst/>
            <a:cxnLst/>
            <a:rect l="l" t="t" r="r" b="b"/>
            <a:pathLst>
              <a:path w="8238809" h="8919970">
                <a:moveTo>
                  <a:pt x="0" y="0"/>
                </a:moveTo>
                <a:lnTo>
                  <a:pt x="8238808" y="0"/>
                </a:lnTo>
                <a:lnTo>
                  <a:pt x="8238808" y="8919970"/>
                </a:lnTo>
                <a:lnTo>
                  <a:pt x="0" y="8919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rot="6590698">
            <a:off x="10415723" y="5944493"/>
            <a:ext cx="15744553" cy="13339931"/>
          </a:xfrm>
          <a:custGeom>
            <a:avLst/>
            <a:gdLst/>
            <a:ahLst/>
            <a:cxnLst/>
            <a:rect l="l" t="t" r="r" b="b"/>
            <a:pathLst>
              <a:path w="15744553" h="13339931">
                <a:moveTo>
                  <a:pt x="0" y="0"/>
                </a:moveTo>
                <a:lnTo>
                  <a:pt x="15744554" y="0"/>
                </a:lnTo>
                <a:lnTo>
                  <a:pt x="15744554" y="13339931"/>
                </a:lnTo>
                <a:lnTo>
                  <a:pt x="0" y="13339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rot="-6793149">
            <a:off x="13648912" y="6418903"/>
            <a:ext cx="7527211" cy="8149539"/>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538845" y="264229"/>
            <a:ext cx="1874482" cy="1888647"/>
          </a:xfrm>
          <a:custGeom>
            <a:avLst/>
            <a:gdLst/>
            <a:ahLst/>
            <a:cxnLst/>
            <a:rect l="l" t="t" r="r" b="b"/>
            <a:pathLst>
              <a:path w="1874482" h="1888647">
                <a:moveTo>
                  <a:pt x="0" y="0"/>
                </a:moveTo>
                <a:lnTo>
                  <a:pt x="1874482" y="0"/>
                </a:lnTo>
                <a:lnTo>
                  <a:pt x="1874482" y="1888647"/>
                </a:lnTo>
                <a:lnTo>
                  <a:pt x="0" y="1888647"/>
                </a:lnTo>
                <a:lnTo>
                  <a:pt x="0" y="0"/>
                </a:lnTo>
                <a:close/>
              </a:path>
            </a:pathLst>
          </a:custGeom>
          <a:blipFill>
            <a:blip r:embed="rId6"/>
            <a:stretch>
              <a:fillRect/>
            </a:stretch>
          </a:blipFill>
        </p:spPr>
        <p:txBody>
          <a:bodyPr/>
          <a:lstStyle/>
          <a:p>
            <a:endParaRPr lang="en-GB"/>
          </a:p>
        </p:txBody>
      </p:sp>
      <p:sp>
        <p:nvSpPr>
          <p:cNvPr id="11" name="Freeform 11"/>
          <p:cNvSpPr/>
          <p:nvPr/>
        </p:nvSpPr>
        <p:spPr>
          <a:xfrm>
            <a:off x="15297009" y="31546"/>
            <a:ext cx="1678626" cy="1575810"/>
          </a:xfrm>
          <a:custGeom>
            <a:avLst/>
            <a:gdLst/>
            <a:ahLst/>
            <a:cxnLst/>
            <a:rect l="l" t="t" r="r" b="b"/>
            <a:pathLst>
              <a:path w="1678626" h="1575810">
                <a:moveTo>
                  <a:pt x="0" y="0"/>
                </a:moveTo>
                <a:lnTo>
                  <a:pt x="1678626" y="0"/>
                </a:lnTo>
                <a:lnTo>
                  <a:pt x="1678626" y="1575810"/>
                </a:lnTo>
                <a:lnTo>
                  <a:pt x="0" y="15758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a:off x="11160392" y="8691994"/>
            <a:ext cx="917580" cy="1193600"/>
          </a:xfrm>
          <a:custGeom>
            <a:avLst/>
            <a:gdLst/>
            <a:ahLst/>
            <a:cxnLst/>
            <a:rect l="l" t="t" r="r" b="b"/>
            <a:pathLst>
              <a:path w="917580" h="1193600">
                <a:moveTo>
                  <a:pt x="0" y="0"/>
                </a:moveTo>
                <a:lnTo>
                  <a:pt x="917580" y="0"/>
                </a:lnTo>
                <a:lnTo>
                  <a:pt x="917580" y="1193600"/>
                </a:lnTo>
                <a:lnTo>
                  <a:pt x="0" y="11936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D799C"/>
        </a:solidFill>
        <a:effectLst/>
      </p:bgPr>
    </p:bg>
    <p:spTree>
      <p:nvGrpSpPr>
        <p:cNvPr id="1" name=""/>
        <p:cNvGrpSpPr/>
        <p:nvPr/>
      </p:nvGrpSpPr>
      <p:grpSpPr>
        <a:xfrm>
          <a:off x="0" y="0"/>
          <a:ext cx="0" cy="0"/>
          <a:chOff x="0" y="0"/>
          <a:chExt cx="0" cy="0"/>
        </a:xfrm>
      </p:grpSpPr>
      <p:sp>
        <p:nvSpPr>
          <p:cNvPr id="2" name="TextBox 2"/>
          <p:cNvSpPr txBox="1"/>
          <p:nvPr/>
        </p:nvSpPr>
        <p:spPr>
          <a:xfrm>
            <a:off x="1028700" y="2562755"/>
            <a:ext cx="9285360" cy="1098550"/>
          </a:xfrm>
          <a:prstGeom prst="rect">
            <a:avLst/>
          </a:prstGeom>
        </p:spPr>
        <p:txBody>
          <a:bodyPr lIns="0" tIns="0" rIns="0" bIns="0" rtlCol="0" anchor="t">
            <a:spAutoFit/>
          </a:bodyPr>
          <a:lstStyle/>
          <a:p>
            <a:pPr algn="l">
              <a:lnSpc>
                <a:spcPts val="8750"/>
              </a:lnSpc>
            </a:pPr>
            <a:r>
              <a:rPr lang="en-US" sz="7000" b="1">
                <a:solidFill>
                  <a:srgbClr val="FFC9B3"/>
                </a:solidFill>
                <a:latin typeface="Nunito Bold Bold"/>
                <a:ea typeface="Nunito Bold Bold"/>
                <a:cs typeface="Nunito Bold Bold"/>
                <a:sym typeface="Nunito Bold Bold"/>
              </a:rPr>
              <a:t>FINAL MESSAGE</a:t>
            </a:r>
          </a:p>
        </p:txBody>
      </p:sp>
      <p:sp>
        <p:nvSpPr>
          <p:cNvPr id="3" name="TextBox 3"/>
          <p:cNvSpPr txBox="1"/>
          <p:nvPr/>
        </p:nvSpPr>
        <p:spPr>
          <a:xfrm>
            <a:off x="1028700" y="3585105"/>
            <a:ext cx="9285360" cy="5913120"/>
          </a:xfrm>
          <a:prstGeom prst="rect">
            <a:avLst/>
          </a:prstGeom>
        </p:spPr>
        <p:txBody>
          <a:bodyPr lIns="0" tIns="0" rIns="0" bIns="0" rtlCol="0" anchor="t">
            <a:spAutoFit/>
          </a:bodyPr>
          <a:lstStyle/>
          <a:p>
            <a:pPr marL="906777" lvl="1" indent="-453388" algn="l">
              <a:lnSpc>
                <a:spcPts val="5879"/>
              </a:lnSpc>
              <a:buFont typeface="Arial"/>
              <a:buChar char="•"/>
            </a:pPr>
            <a:r>
              <a:rPr lang="en-US" sz="4199">
                <a:solidFill>
                  <a:srgbClr val="FFC9B3"/>
                </a:solidFill>
                <a:latin typeface="Nunito"/>
                <a:ea typeface="Nunito"/>
                <a:cs typeface="Nunito"/>
                <a:sym typeface="Nunito"/>
              </a:rPr>
              <a:t>Diabetes and diabetic retinopathy does not mean you will lose vision</a:t>
            </a:r>
          </a:p>
          <a:p>
            <a:pPr marL="906777" lvl="1" indent="-453388" algn="l">
              <a:lnSpc>
                <a:spcPts val="5879"/>
              </a:lnSpc>
              <a:buFont typeface="Arial"/>
              <a:buChar char="•"/>
            </a:pPr>
            <a:r>
              <a:rPr lang="en-US" sz="4199">
                <a:solidFill>
                  <a:srgbClr val="FFC9B3"/>
                </a:solidFill>
                <a:latin typeface="Nunito"/>
                <a:ea typeface="Nunito"/>
                <a:cs typeface="Nunito"/>
                <a:sym typeface="Nunito"/>
              </a:rPr>
              <a:t>If you do develop diabetic retinopathy or any complication it is not your fault, but there are treatments available to help you.</a:t>
            </a:r>
          </a:p>
          <a:p>
            <a:pPr marL="906777" lvl="1" indent="-453388" algn="l">
              <a:lnSpc>
                <a:spcPts val="5879"/>
              </a:lnSpc>
              <a:buFont typeface="Arial"/>
              <a:buChar char="•"/>
            </a:pPr>
            <a:r>
              <a:rPr lang="en-US" sz="4199">
                <a:solidFill>
                  <a:srgbClr val="FFC9B3"/>
                </a:solidFill>
                <a:latin typeface="Nunito"/>
                <a:ea typeface="Nunito"/>
                <a:cs typeface="Nunito"/>
                <a:sym typeface="Nunito"/>
              </a:rPr>
              <a:t>The treatments work better when used before vision problems occur</a:t>
            </a:r>
          </a:p>
        </p:txBody>
      </p:sp>
      <p:sp>
        <p:nvSpPr>
          <p:cNvPr id="4" name="Freeform 4"/>
          <p:cNvSpPr/>
          <p:nvPr/>
        </p:nvSpPr>
        <p:spPr>
          <a:xfrm rot="-4816066">
            <a:off x="7720133" y="-2011109"/>
            <a:ext cx="16888561" cy="14309217"/>
          </a:xfrm>
          <a:custGeom>
            <a:avLst/>
            <a:gdLst/>
            <a:ahLst/>
            <a:cxnLst/>
            <a:rect l="l" t="t" r="r" b="b"/>
            <a:pathLst>
              <a:path w="16888561" h="14309217">
                <a:moveTo>
                  <a:pt x="0" y="0"/>
                </a:moveTo>
                <a:lnTo>
                  <a:pt x="16888561" y="0"/>
                </a:lnTo>
                <a:lnTo>
                  <a:pt x="16888561" y="14309218"/>
                </a:lnTo>
                <a:lnTo>
                  <a:pt x="0" y="1430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324296">
            <a:off x="11006456" y="3811847"/>
            <a:ext cx="2143032" cy="1971589"/>
          </a:xfrm>
          <a:custGeom>
            <a:avLst/>
            <a:gdLst/>
            <a:ahLst/>
            <a:cxnLst/>
            <a:rect l="l" t="t" r="r" b="b"/>
            <a:pathLst>
              <a:path w="2143032" h="1971589">
                <a:moveTo>
                  <a:pt x="0" y="0"/>
                </a:moveTo>
                <a:lnTo>
                  <a:pt x="2143032" y="0"/>
                </a:lnTo>
                <a:lnTo>
                  <a:pt x="2143032" y="1971589"/>
                </a:lnTo>
                <a:lnTo>
                  <a:pt x="0" y="197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5047205">
            <a:off x="12453930" y="5728976"/>
            <a:ext cx="9043410" cy="9791094"/>
          </a:xfrm>
          <a:custGeom>
            <a:avLst/>
            <a:gdLst/>
            <a:ahLst/>
            <a:cxnLst/>
            <a:rect l="l" t="t" r="r" b="b"/>
            <a:pathLst>
              <a:path w="9043410" h="9791094">
                <a:moveTo>
                  <a:pt x="0" y="0"/>
                </a:moveTo>
                <a:lnTo>
                  <a:pt x="9043410" y="0"/>
                </a:lnTo>
                <a:lnTo>
                  <a:pt x="9043410" y="9791094"/>
                </a:lnTo>
                <a:lnTo>
                  <a:pt x="0" y="97910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rot="1410219">
            <a:off x="15723655" y="3406228"/>
            <a:ext cx="1460273" cy="2294715"/>
          </a:xfrm>
          <a:custGeom>
            <a:avLst/>
            <a:gdLst/>
            <a:ahLst/>
            <a:cxnLst/>
            <a:rect l="l" t="t" r="r" b="b"/>
            <a:pathLst>
              <a:path w="1460273" h="2294715">
                <a:moveTo>
                  <a:pt x="0" y="0"/>
                </a:moveTo>
                <a:lnTo>
                  <a:pt x="1460273" y="0"/>
                </a:lnTo>
                <a:lnTo>
                  <a:pt x="1460273" y="2294715"/>
                </a:lnTo>
                <a:lnTo>
                  <a:pt x="0" y="22947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rot="-1881308">
            <a:off x="16205968" y="6115462"/>
            <a:ext cx="495646" cy="1919755"/>
          </a:xfrm>
          <a:custGeom>
            <a:avLst/>
            <a:gdLst/>
            <a:ahLst/>
            <a:cxnLst/>
            <a:rect l="l" t="t" r="r" b="b"/>
            <a:pathLst>
              <a:path w="495646" h="1919755">
                <a:moveTo>
                  <a:pt x="0" y="0"/>
                </a:moveTo>
                <a:lnTo>
                  <a:pt x="495646" y="0"/>
                </a:lnTo>
                <a:lnTo>
                  <a:pt x="495646" y="1919755"/>
                </a:lnTo>
                <a:lnTo>
                  <a:pt x="0" y="19197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rot="69782">
            <a:off x="14045811" y="1708376"/>
            <a:ext cx="1362403" cy="2531492"/>
          </a:xfrm>
          <a:custGeom>
            <a:avLst/>
            <a:gdLst/>
            <a:ahLst/>
            <a:cxnLst/>
            <a:rect l="l" t="t" r="r" b="b"/>
            <a:pathLst>
              <a:path w="1362403" h="2531492">
                <a:moveTo>
                  <a:pt x="0" y="0"/>
                </a:moveTo>
                <a:lnTo>
                  <a:pt x="1362404" y="0"/>
                </a:lnTo>
                <a:lnTo>
                  <a:pt x="1362404" y="2531493"/>
                </a:lnTo>
                <a:lnTo>
                  <a:pt x="0" y="25314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0" name="Freeform 10"/>
          <p:cNvSpPr/>
          <p:nvPr/>
        </p:nvSpPr>
        <p:spPr>
          <a:xfrm rot="3932114">
            <a:off x="15718479" y="1159083"/>
            <a:ext cx="1470624" cy="2191987"/>
          </a:xfrm>
          <a:custGeom>
            <a:avLst/>
            <a:gdLst/>
            <a:ahLst/>
            <a:cxnLst/>
            <a:rect l="l" t="t" r="r" b="b"/>
            <a:pathLst>
              <a:path w="1470624" h="2191987">
                <a:moveTo>
                  <a:pt x="0" y="0"/>
                </a:moveTo>
                <a:lnTo>
                  <a:pt x="1470624" y="0"/>
                </a:lnTo>
                <a:lnTo>
                  <a:pt x="1470624" y="2191987"/>
                </a:lnTo>
                <a:lnTo>
                  <a:pt x="0" y="21919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1" name="Freeform 11"/>
          <p:cNvSpPr/>
          <p:nvPr/>
        </p:nvSpPr>
        <p:spPr>
          <a:xfrm>
            <a:off x="11843487" y="819451"/>
            <a:ext cx="1180961" cy="2662002"/>
          </a:xfrm>
          <a:custGeom>
            <a:avLst/>
            <a:gdLst/>
            <a:ahLst/>
            <a:cxnLst/>
            <a:rect l="l" t="t" r="r" b="b"/>
            <a:pathLst>
              <a:path w="1180961" h="2662002">
                <a:moveTo>
                  <a:pt x="0" y="0"/>
                </a:moveTo>
                <a:lnTo>
                  <a:pt x="1180960" y="0"/>
                </a:lnTo>
                <a:lnTo>
                  <a:pt x="1180960" y="2662001"/>
                </a:lnTo>
                <a:lnTo>
                  <a:pt x="0" y="26620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2" name="Freeform 12"/>
          <p:cNvSpPr/>
          <p:nvPr/>
        </p:nvSpPr>
        <p:spPr>
          <a:xfrm rot="-3492097">
            <a:off x="10273047" y="1011500"/>
            <a:ext cx="525989" cy="2277903"/>
          </a:xfrm>
          <a:custGeom>
            <a:avLst/>
            <a:gdLst/>
            <a:ahLst/>
            <a:cxnLst/>
            <a:rect l="l" t="t" r="r" b="b"/>
            <a:pathLst>
              <a:path w="525989" h="2277903">
                <a:moveTo>
                  <a:pt x="0" y="0"/>
                </a:moveTo>
                <a:lnTo>
                  <a:pt x="525988" y="0"/>
                </a:lnTo>
                <a:lnTo>
                  <a:pt x="525988" y="2277903"/>
                </a:lnTo>
                <a:lnTo>
                  <a:pt x="0" y="22779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3" name="Freeform 13"/>
          <p:cNvSpPr/>
          <p:nvPr/>
        </p:nvSpPr>
        <p:spPr>
          <a:xfrm rot="-7467239">
            <a:off x="13018389" y="1338935"/>
            <a:ext cx="1470624" cy="2191987"/>
          </a:xfrm>
          <a:custGeom>
            <a:avLst/>
            <a:gdLst/>
            <a:ahLst/>
            <a:cxnLst/>
            <a:rect l="l" t="t" r="r" b="b"/>
            <a:pathLst>
              <a:path w="1470624" h="2191987">
                <a:moveTo>
                  <a:pt x="0" y="0"/>
                </a:moveTo>
                <a:lnTo>
                  <a:pt x="1470624" y="0"/>
                </a:lnTo>
                <a:lnTo>
                  <a:pt x="1470624" y="2191987"/>
                </a:lnTo>
                <a:lnTo>
                  <a:pt x="0" y="21919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4" name="Freeform 14"/>
          <p:cNvSpPr/>
          <p:nvPr/>
        </p:nvSpPr>
        <p:spPr>
          <a:xfrm rot="4672712">
            <a:off x="-3310288" y="-6129893"/>
            <a:ext cx="9572748" cy="10364196"/>
          </a:xfrm>
          <a:custGeom>
            <a:avLst/>
            <a:gdLst/>
            <a:ahLst/>
            <a:cxnLst/>
            <a:rect l="l" t="t" r="r" b="b"/>
            <a:pathLst>
              <a:path w="9572748" h="10364196">
                <a:moveTo>
                  <a:pt x="0" y="0"/>
                </a:moveTo>
                <a:lnTo>
                  <a:pt x="9572748" y="0"/>
                </a:lnTo>
                <a:lnTo>
                  <a:pt x="9572748" y="10364196"/>
                </a:lnTo>
                <a:lnTo>
                  <a:pt x="0" y="103641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rot="546365">
            <a:off x="12141907" y="5261694"/>
            <a:ext cx="3497479" cy="4049712"/>
          </a:xfrm>
          <a:custGeom>
            <a:avLst/>
            <a:gdLst/>
            <a:ahLst/>
            <a:cxnLst/>
            <a:rect l="l" t="t" r="r" b="b"/>
            <a:pathLst>
              <a:path w="3497479" h="4049712">
                <a:moveTo>
                  <a:pt x="0" y="0"/>
                </a:moveTo>
                <a:lnTo>
                  <a:pt x="3497479" y="0"/>
                </a:lnTo>
                <a:lnTo>
                  <a:pt x="3497479" y="4049713"/>
                </a:lnTo>
                <a:lnTo>
                  <a:pt x="0" y="404971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pic>
        <p:nvPicPr>
          <p:cNvPr id="16" name="Picture 16"/>
          <p:cNvPicPr>
            <a:picLocks noChangeAspect="1"/>
          </p:cNvPicPr>
          <p:nvPr/>
        </p:nvPicPr>
        <p:blipFill>
          <a:blip r:embed="rId22"/>
          <a:srcRect/>
          <a:stretch>
            <a:fillRect/>
          </a:stretch>
        </p:blipFill>
        <p:spPr>
          <a:xfrm>
            <a:off x="16582685" y="8745914"/>
            <a:ext cx="1802440" cy="1541086"/>
          </a:xfrm>
          <a:prstGeom prst="rect">
            <a:avLst/>
          </a:prstGeom>
        </p:spPr>
      </p:pic>
      <p:sp>
        <p:nvSpPr>
          <p:cNvPr id="17" name="Freeform 17"/>
          <p:cNvSpPr/>
          <p:nvPr/>
        </p:nvSpPr>
        <p:spPr>
          <a:xfrm>
            <a:off x="538845" y="264229"/>
            <a:ext cx="1874482" cy="1888647"/>
          </a:xfrm>
          <a:custGeom>
            <a:avLst/>
            <a:gdLst/>
            <a:ahLst/>
            <a:cxnLst/>
            <a:rect l="l" t="t" r="r" b="b"/>
            <a:pathLst>
              <a:path w="1874482" h="1888647">
                <a:moveTo>
                  <a:pt x="0" y="0"/>
                </a:moveTo>
                <a:lnTo>
                  <a:pt x="1874482" y="0"/>
                </a:lnTo>
                <a:lnTo>
                  <a:pt x="1874482" y="1888647"/>
                </a:lnTo>
                <a:lnTo>
                  <a:pt x="0" y="1888647"/>
                </a:lnTo>
                <a:lnTo>
                  <a:pt x="0" y="0"/>
                </a:lnTo>
                <a:close/>
              </a:path>
            </a:pathLst>
          </a:custGeom>
          <a:blipFill>
            <a:blip r:embed="rId23"/>
            <a:stretch>
              <a:fillRect/>
            </a:stretch>
          </a:blipFill>
        </p:spPr>
        <p:txBody>
          <a:bodyPr/>
          <a:lstStyle/>
          <a:p>
            <a:endParaRPr lang="en-GB"/>
          </a:p>
        </p:txBody>
      </p:sp>
      <p:sp>
        <p:nvSpPr>
          <p:cNvPr id="18" name="Freeform 18"/>
          <p:cNvSpPr/>
          <p:nvPr/>
        </p:nvSpPr>
        <p:spPr>
          <a:xfrm>
            <a:off x="15297009" y="31546"/>
            <a:ext cx="1678626" cy="1575810"/>
          </a:xfrm>
          <a:custGeom>
            <a:avLst/>
            <a:gdLst/>
            <a:ahLst/>
            <a:cxnLst/>
            <a:rect l="l" t="t" r="r" b="b"/>
            <a:pathLst>
              <a:path w="1678626" h="1575810">
                <a:moveTo>
                  <a:pt x="0" y="0"/>
                </a:moveTo>
                <a:lnTo>
                  <a:pt x="1678626" y="0"/>
                </a:lnTo>
                <a:lnTo>
                  <a:pt x="1678626" y="1575810"/>
                </a:lnTo>
                <a:lnTo>
                  <a:pt x="0" y="157581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19" name="Freeform 19"/>
          <p:cNvSpPr/>
          <p:nvPr/>
        </p:nvSpPr>
        <p:spPr>
          <a:xfrm>
            <a:off x="11160392" y="8691994"/>
            <a:ext cx="917580" cy="1193600"/>
          </a:xfrm>
          <a:custGeom>
            <a:avLst/>
            <a:gdLst/>
            <a:ahLst/>
            <a:cxnLst/>
            <a:rect l="l" t="t" r="r" b="b"/>
            <a:pathLst>
              <a:path w="917580" h="1193600">
                <a:moveTo>
                  <a:pt x="0" y="0"/>
                </a:moveTo>
                <a:lnTo>
                  <a:pt x="917580" y="0"/>
                </a:lnTo>
                <a:lnTo>
                  <a:pt x="917580" y="1193600"/>
                </a:lnTo>
                <a:lnTo>
                  <a:pt x="0" y="119360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D799C"/>
        </a:solidFill>
        <a:effectLst/>
      </p:bgPr>
    </p:bg>
    <p:spTree>
      <p:nvGrpSpPr>
        <p:cNvPr id="1" name=""/>
        <p:cNvGrpSpPr/>
        <p:nvPr/>
      </p:nvGrpSpPr>
      <p:grpSpPr>
        <a:xfrm>
          <a:off x="0" y="0"/>
          <a:ext cx="0" cy="0"/>
          <a:chOff x="0" y="0"/>
          <a:chExt cx="0" cy="0"/>
        </a:xfrm>
      </p:grpSpPr>
      <p:sp>
        <p:nvSpPr>
          <p:cNvPr id="2" name="Freeform 2"/>
          <p:cNvSpPr/>
          <p:nvPr/>
        </p:nvSpPr>
        <p:spPr>
          <a:xfrm>
            <a:off x="3366129" y="2135235"/>
            <a:ext cx="4778402" cy="6016530"/>
          </a:xfrm>
          <a:custGeom>
            <a:avLst/>
            <a:gdLst/>
            <a:ahLst/>
            <a:cxnLst/>
            <a:rect l="l" t="t" r="r" b="b"/>
            <a:pathLst>
              <a:path w="4778402" h="6016530">
                <a:moveTo>
                  <a:pt x="0" y="0"/>
                </a:moveTo>
                <a:lnTo>
                  <a:pt x="4778402" y="0"/>
                </a:lnTo>
                <a:lnTo>
                  <a:pt x="4778402" y="6016530"/>
                </a:lnTo>
                <a:lnTo>
                  <a:pt x="0" y="6016530"/>
                </a:lnTo>
                <a:lnTo>
                  <a:pt x="0" y="0"/>
                </a:lnTo>
                <a:close/>
              </a:path>
            </a:pathLst>
          </a:custGeom>
          <a:blipFill>
            <a:blip r:embed="rId2"/>
            <a:stretch>
              <a:fillRect/>
            </a:stretch>
          </a:blipFill>
        </p:spPr>
        <p:txBody>
          <a:bodyPr/>
          <a:lstStyle/>
          <a:p>
            <a:endParaRPr lang="en-GB"/>
          </a:p>
        </p:txBody>
      </p:sp>
      <p:sp>
        <p:nvSpPr>
          <p:cNvPr id="3" name="Freeform 3"/>
          <p:cNvSpPr/>
          <p:nvPr/>
        </p:nvSpPr>
        <p:spPr>
          <a:xfrm>
            <a:off x="9983289" y="1734407"/>
            <a:ext cx="4839917" cy="6818186"/>
          </a:xfrm>
          <a:custGeom>
            <a:avLst/>
            <a:gdLst/>
            <a:ahLst/>
            <a:cxnLst/>
            <a:rect l="l" t="t" r="r" b="b"/>
            <a:pathLst>
              <a:path w="4839917" h="6818186">
                <a:moveTo>
                  <a:pt x="0" y="0"/>
                </a:moveTo>
                <a:lnTo>
                  <a:pt x="4839917" y="0"/>
                </a:lnTo>
                <a:lnTo>
                  <a:pt x="4839917" y="6818186"/>
                </a:lnTo>
                <a:lnTo>
                  <a:pt x="0" y="681818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222415" y="8932228"/>
            <a:ext cx="12242750" cy="566419"/>
          </a:xfrm>
          <a:prstGeom prst="rect">
            <a:avLst/>
          </a:prstGeom>
        </p:spPr>
        <p:txBody>
          <a:bodyPr lIns="0" tIns="0" rIns="0" bIns="0" rtlCol="0" anchor="t">
            <a:spAutoFit/>
          </a:bodyPr>
          <a:lstStyle/>
          <a:p>
            <a:pPr algn="l">
              <a:lnSpc>
                <a:spcPts val="4480"/>
              </a:lnSpc>
            </a:pPr>
            <a:r>
              <a:rPr lang="en-US" sz="3200" u="sng">
                <a:solidFill>
                  <a:srgbClr val="F2FBFF"/>
                </a:solidFill>
                <a:latin typeface="Arimo"/>
                <a:ea typeface="Arimo"/>
                <a:cs typeface="Arimo"/>
                <a:sym typeface="Arimo"/>
                <a:hlinkClick r:id="rId4" tooltip="https://www.drwf.org.uk/understanding-diabetes/information-leaflets/"/>
              </a:rPr>
              <a:t>https://www.drwf.org.uk/understanding-diabetes/information-leaflets/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799C"/>
        </a:solidFill>
        <a:effectLst/>
      </p:bgPr>
    </p:bg>
    <p:spTree>
      <p:nvGrpSpPr>
        <p:cNvPr id="1" name=""/>
        <p:cNvGrpSpPr/>
        <p:nvPr/>
      </p:nvGrpSpPr>
      <p:grpSpPr>
        <a:xfrm>
          <a:off x="0" y="0"/>
          <a:ext cx="0" cy="0"/>
          <a:chOff x="0" y="0"/>
          <a:chExt cx="0" cy="0"/>
        </a:xfrm>
      </p:grpSpPr>
      <p:sp>
        <p:nvSpPr>
          <p:cNvPr id="2" name="TextBox 2"/>
          <p:cNvSpPr txBox="1"/>
          <p:nvPr/>
        </p:nvSpPr>
        <p:spPr>
          <a:xfrm>
            <a:off x="3205223" y="3126914"/>
            <a:ext cx="11877554" cy="1098550"/>
          </a:xfrm>
          <a:prstGeom prst="rect">
            <a:avLst/>
          </a:prstGeom>
        </p:spPr>
        <p:txBody>
          <a:bodyPr lIns="0" tIns="0" rIns="0" bIns="0" rtlCol="0" anchor="t">
            <a:spAutoFit/>
          </a:bodyPr>
          <a:lstStyle/>
          <a:p>
            <a:pPr algn="ctr">
              <a:lnSpc>
                <a:spcPts val="8750"/>
              </a:lnSpc>
            </a:pPr>
            <a:r>
              <a:rPr lang="en-US" sz="7000" b="1">
                <a:solidFill>
                  <a:srgbClr val="FFC9B3"/>
                </a:solidFill>
                <a:latin typeface="Nunito Bold Bold"/>
                <a:ea typeface="Nunito Bold Bold"/>
                <a:cs typeface="Nunito Bold Bold"/>
                <a:sym typeface="Nunito Bold Bold"/>
              </a:rPr>
              <a:t>TRIGGER WARNING</a:t>
            </a:r>
          </a:p>
        </p:txBody>
      </p:sp>
      <p:sp>
        <p:nvSpPr>
          <p:cNvPr id="3" name="TextBox 3"/>
          <p:cNvSpPr txBox="1"/>
          <p:nvPr/>
        </p:nvSpPr>
        <p:spPr>
          <a:xfrm>
            <a:off x="3205223" y="4346919"/>
            <a:ext cx="11877554" cy="2941320"/>
          </a:xfrm>
          <a:prstGeom prst="rect">
            <a:avLst/>
          </a:prstGeom>
        </p:spPr>
        <p:txBody>
          <a:bodyPr lIns="0" tIns="0" rIns="0" bIns="0" rtlCol="0" anchor="t">
            <a:spAutoFit/>
          </a:bodyPr>
          <a:lstStyle/>
          <a:p>
            <a:pPr algn="ctr">
              <a:lnSpc>
                <a:spcPts val="5880"/>
              </a:lnSpc>
            </a:pPr>
            <a:r>
              <a:rPr lang="en-US" sz="4200">
                <a:solidFill>
                  <a:srgbClr val="FFC9B3"/>
                </a:solidFill>
                <a:latin typeface="Nunito"/>
                <a:ea typeface="Nunito"/>
                <a:cs typeface="Nunito"/>
                <a:sym typeface="Nunito"/>
              </a:rPr>
              <a:t>I will be discussing with you today a complication of diabetes and I will be showing photographs of the back of your eye (retina) which some people may find disturbing. </a:t>
            </a:r>
          </a:p>
        </p:txBody>
      </p:sp>
      <p:sp>
        <p:nvSpPr>
          <p:cNvPr id="4" name="Freeform 4"/>
          <p:cNvSpPr/>
          <p:nvPr/>
        </p:nvSpPr>
        <p:spPr>
          <a:xfrm rot="6590698" flipH="1" flipV="1">
            <a:off x="-7674595" y="-8690524"/>
            <a:ext cx="15744553" cy="13339931"/>
          </a:xfrm>
          <a:custGeom>
            <a:avLst/>
            <a:gdLst/>
            <a:ahLst/>
            <a:cxnLst/>
            <a:rect l="l" t="t" r="r" b="b"/>
            <a:pathLst>
              <a:path w="15744553" h="13339931">
                <a:moveTo>
                  <a:pt x="15744553" y="13339931"/>
                </a:moveTo>
                <a:lnTo>
                  <a:pt x="0" y="13339931"/>
                </a:lnTo>
                <a:lnTo>
                  <a:pt x="0" y="0"/>
                </a:lnTo>
                <a:lnTo>
                  <a:pt x="15744553" y="0"/>
                </a:lnTo>
                <a:lnTo>
                  <a:pt x="15744553" y="1333993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5720732">
            <a:off x="-3415423" y="-5153869"/>
            <a:ext cx="8238809" cy="8919970"/>
          </a:xfrm>
          <a:custGeom>
            <a:avLst/>
            <a:gdLst/>
            <a:ahLst/>
            <a:cxnLst/>
            <a:rect l="l" t="t" r="r" b="b"/>
            <a:pathLst>
              <a:path w="8238809" h="8919970">
                <a:moveTo>
                  <a:pt x="0" y="0"/>
                </a:moveTo>
                <a:lnTo>
                  <a:pt x="8238808" y="0"/>
                </a:lnTo>
                <a:lnTo>
                  <a:pt x="8238808" y="8919970"/>
                </a:lnTo>
                <a:lnTo>
                  <a:pt x="0" y="8919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6590698">
            <a:off x="10697654" y="5305023"/>
            <a:ext cx="15744553" cy="13339931"/>
          </a:xfrm>
          <a:custGeom>
            <a:avLst/>
            <a:gdLst/>
            <a:ahLst/>
            <a:cxnLst/>
            <a:rect l="l" t="t" r="r" b="b"/>
            <a:pathLst>
              <a:path w="15744553" h="13339931">
                <a:moveTo>
                  <a:pt x="0" y="0"/>
                </a:moveTo>
                <a:lnTo>
                  <a:pt x="15744554" y="0"/>
                </a:lnTo>
                <a:lnTo>
                  <a:pt x="15744554" y="13339930"/>
                </a:lnTo>
                <a:lnTo>
                  <a:pt x="0" y="133399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rot="-6793149">
            <a:off x="13648912" y="6418903"/>
            <a:ext cx="7527211" cy="8149539"/>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grpSp>
        <p:nvGrpSpPr>
          <p:cNvPr id="2" name="Group 2"/>
          <p:cNvGrpSpPr/>
          <p:nvPr/>
        </p:nvGrpSpPr>
        <p:grpSpPr>
          <a:xfrm>
            <a:off x="7573360" y="3711129"/>
            <a:ext cx="9685940" cy="4671775"/>
            <a:chOff x="0" y="0"/>
            <a:chExt cx="2551029" cy="1230426"/>
          </a:xfrm>
        </p:grpSpPr>
        <p:sp>
          <p:nvSpPr>
            <p:cNvPr id="3" name="Freeform 3"/>
            <p:cNvSpPr/>
            <p:nvPr/>
          </p:nvSpPr>
          <p:spPr>
            <a:xfrm>
              <a:off x="0" y="0"/>
              <a:ext cx="2551029" cy="1230426"/>
            </a:xfrm>
            <a:custGeom>
              <a:avLst/>
              <a:gdLst/>
              <a:ahLst/>
              <a:cxnLst/>
              <a:rect l="l" t="t" r="r" b="b"/>
              <a:pathLst>
                <a:path w="2551029" h="1230426">
                  <a:moveTo>
                    <a:pt x="9592" y="0"/>
                  </a:moveTo>
                  <a:lnTo>
                    <a:pt x="2541438" y="0"/>
                  </a:lnTo>
                  <a:cubicBezTo>
                    <a:pt x="2546735" y="0"/>
                    <a:pt x="2551029" y="4294"/>
                    <a:pt x="2551029" y="9592"/>
                  </a:cubicBezTo>
                  <a:lnTo>
                    <a:pt x="2551029" y="1220835"/>
                  </a:lnTo>
                  <a:cubicBezTo>
                    <a:pt x="2551029" y="1226132"/>
                    <a:pt x="2546735" y="1230426"/>
                    <a:pt x="2541438" y="1230426"/>
                  </a:cubicBezTo>
                  <a:lnTo>
                    <a:pt x="9592" y="1230426"/>
                  </a:lnTo>
                  <a:cubicBezTo>
                    <a:pt x="4294" y="1230426"/>
                    <a:pt x="0" y="1226132"/>
                    <a:pt x="0" y="1220835"/>
                  </a:cubicBezTo>
                  <a:lnTo>
                    <a:pt x="0" y="9592"/>
                  </a:lnTo>
                  <a:cubicBezTo>
                    <a:pt x="0" y="4294"/>
                    <a:pt x="4294" y="0"/>
                    <a:pt x="9592" y="0"/>
                  </a:cubicBezTo>
                  <a:close/>
                </a:path>
              </a:pathLst>
            </a:custGeom>
            <a:solidFill>
              <a:srgbClr val="A5DAF3"/>
            </a:solidFill>
          </p:spPr>
          <p:txBody>
            <a:bodyPr/>
            <a:lstStyle/>
            <a:p>
              <a:endParaRPr lang="en-GB"/>
            </a:p>
          </p:txBody>
        </p:sp>
        <p:sp>
          <p:nvSpPr>
            <p:cNvPr id="4" name="TextBox 4"/>
            <p:cNvSpPr txBox="1"/>
            <p:nvPr/>
          </p:nvSpPr>
          <p:spPr>
            <a:xfrm>
              <a:off x="0" y="-57150"/>
              <a:ext cx="2551029" cy="1287576"/>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High blood sugar levels means glucose is circulating in the blood and traveling through your blood vessels and organs</a:t>
              </a:r>
            </a:p>
            <a:p>
              <a:pPr marL="734061" lvl="1" indent="-367031" algn="l">
                <a:lnSpc>
                  <a:spcPts val="4760"/>
                </a:lnSpc>
                <a:buFont typeface="Arial"/>
                <a:buChar char="•"/>
              </a:pPr>
              <a:r>
                <a:rPr lang="en-US" sz="3400">
                  <a:solidFill>
                    <a:srgbClr val="5C3224"/>
                  </a:solidFill>
                  <a:latin typeface="Nunito"/>
                  <a:ea typeface="Nunito"/>
                  <a:cs typeface="Nunito"/>
                  <a:sym typeface="Nunito"/>
                </a:rPr>
                <a:t>The longer you have diabetes the more damage glucose in your blood does</a:t>
              </a:r>
            </a:p>
          </p:txBody>
        </p:sp>
      </p:grpSp>
      <p:sp>
        <p:nvSpPr>
          <p:cNvPr id="5" name="Freeform 5"/>
          <p:cNvSpPr/>
          <p:nvPr/>
        </p:nvSpPr>
        <p:spPr>
          <a:xfrm rot="5664512">
            <a:off x="-6482015" y="-1201226"/>
            <a:ext cx="16333616" cy="13839027"/>
          </a:xfrm>
          <a:custGeom>
            <a:avLst/>
            <a:gdLst/>
            <a:ahLst/>
            <a:cxnLst/>
            <a:rect l="l" t="t" r="r" b="b"/>
            <a:pathLst>
              <a:path w="16333616" h="13839027">
                <a:moveTo>
                  <a:pt x="0" y="0"/>
                </a:moveTo>
                <a:lnTo>
                  <a:pt x="16333616" y="0"/>
                </a:lnTo>
                <a:lnTo>
                  <a:pt x="16333616" y="13839027"/>
                </a:lnTo>
                <a:lnTo>
                  <a:pt x="0" y="138390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677382">
            <a:off x="-5004519" y="3130542"/>
            <a:ext cx="11064688" cy="11979485"/>
          </a:xfrm>
          <a:custGeom>
            <a:avLst/>
            <a:gdLst/>
            <a:ahLst/>
            <a:cxnLst/>
            <a:rect l="l" t="t" r="r" b="b"/>
            <a:pathLst>
              <a:path w="11064688" h="11979485">
                <a:moveTo>
                  <a:pt x="0" y="0"/>
                </a:moveTo>
                <a:lnTo>
                  <a:pt x="11064688" y="0"/>
                </a:lnTo>
                <a:lnTo>
                  <a:pt x="11064688" y="11979486"/>
                </a:lnTo>
                <a:lnTo>
                  <a:pt x="0" y="11979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rot="-6793149">
            <a:off x="13648912" y="6418903"/>
            <a:ext cx="7527211" cy="8149539"/>
          </a:xfrm>
          <a:custGeom>
            <a:avLst/>
            <a:gdLst/>
            <a:ahLst/>
            <a:cxnLst/>
            <a:rect l="l" t="t" r="r" b="b"/>
            <a:pathLst>
              <a:path w="7527211" h="8149539">
                <a:moveTo>
                  <a:pt x="0" y="0"/>
                </a:moveTo>
                <a:lnTo>
                  <a:pt x="7527211" y="0"/>
                </a:lnTo>
                <a:lnTo>
                  <a:pt x="7527211" y="8149540"/>
                </a:lnTo>
                <a:lnTo>
                  <a:pt x="0" y="81495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8" name="Group 8"/>
          <p:cNvGrpSpPr/>
          <p:nvPr/>
        </p:nvGrpSpPr>
        <p:grpSpPr>
          <a:xfrm>
            <a:off x="207654" y="2887598"/>
            <a:ext cx="7049770" cy="6724262"/>
            <a:chOff x="0" y="0"/>
            <a:chExt cx="1856730" cy="1770999"/>
          </a:xfrm>
        </p:grpSpPr>
        <p:sp>
          <p:nvSpPr>
            <p:cNvPr id="9" name="Freeform 9"/>
            <p:cNvSpPr/>
            <p:nvPr/>
          </p:nvSpPr>
          <p:spPr>
            <a:xfrm>
              <a:off x="0" y="0"/>
              <a:ext cx="1856730" cy="1770999"/>
            </a:xfrm>
            <a:custGeom>
              <a:avLst/>
              <a:gdLst/>
              <a:ahLst/>
              <a:cxnLst/>
              <a:rect l="l" t="t" r="r" b="b"/>
              <a:pathLst>
                <a:path w="1856730" h="1770999">
                  <a:moveTo>
                    <a:pt x="56007" y="0"/>
                  </a:moveTo>
                  <a:lnTo>
                    <a:pt x="1800722" y="0"/>
                  </a:lnTo>
                  <a:cubicBezTo>
                    <a:pt x="1831654" y="0"/>
                    <a:pt x="1856730" y="25075"/>
                    <a:pt x="1856730" y="56007"/>
                  </a:cubicBezTo>
                  <a:lnTo>
                    <a:pt x="1856730" y="1714992"/>
                  </a:lnTo>
                  <a:cubicBezTo>
                    <a:pt x="1856730" y="1745924"/>
                    <a:pt x="1831654" y="1770999"/>
                    <a:pt x="1800722" y="1770999"/>
                  </a:cubicBezTo>
                  <a:lnTo>
                    <a:pt x="56007" y="1770999"/>
                  </a:lnTo>
                  <a:cubicBezTo>
                    <a:pt x="25075" y="1770999"/>
                    <a:pt x="0" y="1745924"/>
                    <a:pt x="0" y="1714992"/>
                  </a:cubicBezTo>
                  <a:lnTo>
                    <a:pt x="0" y="56007"/>
                  </a:lnTo>
                  <a:cubicBezTo>
                    <a:pt x="0" y="25075"/>
                    <a:pt x="25075" y="0"/>
                    <a:pt x="56007" y="0"/>
                  </a:cubicBezTo>
                  <a:close/>
                </a:path>
              </a:pathLst>
            </a:custGeom>
            <a:solidFill>
              <a:srgbClr val="A5DAF3"/>
            </a:solidFill>
          </p:spPr>
          <p:txBody>
            <a:bodyPr/>
            <a:lstStyle/>
            <a:p>
              <a:endParaRPr lang="en-GB"/>
            </a:p>
          </p:txBody>
        </p:sp>
        <p:sp>
          <p:nvSpPr>
            <p:cNvPr id="10" name="TextBox 10"/>
            <p:cNvSpPr txBox="1"/>
            <p:nvPr/>
          </p:nvSpPr>
          <p:spPr>
            <a:xfrm>
              <a:off x="0" y="-38100"/>
              <a:ext cx="1856730" cy="1809099"/>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0" y="2996833"/>
            <a:ext cx="7257425" cy="6123452"/>
          </a:xfrm>
          <a:custGeom>
            <a:avLst/>
            <a:gdLst/>
            <a:ahLst/>
            <a:cxnLst/>
            <a:rect l="l" t="t" r="r" b="b"/>
            <a:pathLst>
              <a:path w="7257425" h="6123452">
                <a:moveTo>
                  <a:pt x="0" y="0"/>
                </a:moveTo>
                <a:lnTo>
                  <a:pt x="7257425" y="0"/>
                </a:lnTo>
                <a:lnTo>
                  <a:pt x="7257425" y="6123452"/>
                </a:lnTo>
                <a:lnTo>
                  <a:pt x="0" y="6123452"/>
                </a:lnTo>
                <a:lnTo>
                  <a:pt x="0" y="0"/>
                </a:lnTo>
                <a:close/>
              </a:path>
            </a:pathLst>
          </a:custGeom>
          <a:blipFill>
            <a:blip r:embed="rId7"/>
            <a:stretch>
              <a:fillRect/>
            </a:stretch>
          </a:blipFill>
        </p:spPr>
        <p:txBody>
          <a:bodyPr/>
          <a:lstStyle/>
          <a:p>
            <a:endParaRPr lang="en-GB"/>
          </a:p>
        </p:txBody>
      </p:sp>
      <p:sp>
        <p:nvSpPr>
          <p:cNvPr id="12" name="TextBox 12"/>
          <p:cNvSpPr txBox="1"/>
          <p:nvPr/>
        </p:nvSpPr>
        <p:spPr>
          <a:xfrm>
            <a:off x="7616107" y="519128"/>
            <a:ext cx="9685940" cy="2941955"/>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WHY DOES DIABETIC RETINOPATHY DEVELOP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3339417">
            <a:off x="-4376440" y="4903567"/>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784412">
            <a:off x="10517651" y="-8747965"/>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028700" y="1951544"/>
            <a:ext cx="14527085" cy="8171485"/>
          </a:xfrm>
          <a:custGeom>
            <a:avLst/>
            <a:gdLst/>
            <a:ahLst/>
            <a:cxnLst/>
            <a:rect l="l" t="t" r="r" b="b"/>
            <a:pathLst>
              <a:path w="14527085" h="8171485">
                <a:moveTo>
                  <a:pt x="0" y="0"/>
                </a:moveTo>
                <a:lnTo>
                  <a:pt x="14527085" y="0"/>
                </a:lnTo>
                <a:lnTo>
                  <a:pt x="14527085" y="8171485"/>
                </a:lnTo>
                <a:lnTo>
                  <a:pt x="0" y="8171485"/>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3352800" y="879118"/>
            <a:ext cx="9449266" cy="1006494"/>
          </a:xfrm>
          <a:prstGeom prst="rect">
            <a:avLst/>
          </a:prstGeom>
        </p:spPr>
        <p:txBody>
          <a:bodyPr wrap="square" lIns="0" tIns="0" rIns="0" bIns="0" rtlCol="0" anchor="t">
            <a:spAutoFit/>
          </a:bodyPr>
          <a:lstStyle/>
          <a:p>
            <a:pPr algn="ctr">
              <a:lnSpc>
                <a:spcPts val="8399"/>
              </a:lnSpc>
            </a:pPr>
            <a:r>
              <a:rPr lang="en-US" sz="5999" b="1" dirty="0">
                <a:solidFill>
                  <a:srgbClr val="000000"/>
                </a:solidFill>
                <a:latin typeface="Canva Sans Bold"/>
                <a:ea typeface="Canva Sans Bold"/>
                <a:cs typeface="Canva Sans Bold"/>
                <a:sym typeface="Canva Sans Bold"/>
              </a:rPr>
              <a:t>Diabetic retinopathy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3339417">
            <a:off x="-4376440" y="4903567"/>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784412">
            <a:off x="10517651" y="-8747965"/>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722947" y="1970781"/>
            <a:ext cx="14325135" cy="8057889"/>
          </a:xfrm>
          <a:custGeom>
            <a:avLst/>
            <a:gdLst/>
            <a:ahLst/>
            <a:cxnLst/>
            <a:rect l="l" t="t" r="r" b="b"/>
            <a:pathLst>
              <a:path w="14325135" h="8057889">
                <a:moveTo>
                  <a:pt x="0" y="0"/>
                </a:moveTo>
                <a:lnTo>
                  <a:pt x="14325135" y="0"/>
                </a:lnTo>
                <a:lnTo>
                  <a:pt x="14325135" y="8057889"/>
                </a:lnTo>
                <a:lnTo>
                  <a:pt x="0" y="8057889"/>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3902739" y="745232"/>
            <a:ext cx="8224912" cy="1009651"/>
          </a:xfrm>
          <a:prstGeom prst="rect">
            <a:avLst/>
          </a:prstGeom>
        </p:spPr>
        <p:txBody>
          <a:bodyPr lIns="0" tIns="0" rIns="0" bIns="0" rtlCol="0" anchor="t">
            <a:spAutoFit/>
          </a:bodyPr>
          <a:lstStyle/>
          <a:p>
            <a:pPr algn="ctr">
              <a:lnSpc>
                <a:spcPts val="8399"/>
              </a:lnSpc>
            </a:pPr>
            <a:r>
              <a:rPr lang="en-US" sz="5999" b="1">
                <a:solidFill>
                  <a:srgbClr val="000000"/>
                </a:solidFill>
                <a:latin typeface="Canva Sans Bold"/>
                <a:ea typeface="Canva Sans Bold"/>
                <a:cs typeface="Canva Sans Bold"/>
                <a:sym typeface="Canva Sans Bold"/>
              </a:rPr>
              <a:t>Diabetic Maculopathy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3339417">
            <a:off x="-4376440" y="4903567"/>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784412">
            <a:off x="10517651" y="-8747965"/>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649603" y="2016980"/>
            <a:ext cx="14264655" cy="8023868"/>
          </a:xfrm>
          <a:custGeom>
            <a:avLst/>
            <a:gdLst/>
            <a:ahLst/>
            <a:cxnLst/>
            <a:rect l="l" t="t" r="r" b="b"/>
            <a:pathLst>
              <a:path w="14264655" h="8023868">
                <a:moveTo>
                  <a:pt x="0" y="0"/>
                </a:moveTo>
                <a:lnTo>
                  <a:pt x="14264655" y="0"/>
                </a:lnTo>
                <a:lnTo>
                  <a:pt x="14264655" y="8023868"/>
                </a:lnTo>
                <a:lnTo>
                  <a:pt x="0" y="8023868"/>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4142725" y="745232"/>
            <a:ext cx="8963675" cy="1009651"/>
          </a:xfrm>
          <a:prstGeom prst="rect">
            <a:avLst/>
          </a:prstGeom>
        </p:spPr>
        <p:txBody>
          <a:bodyPr wrap="square" lIns="0" tIns="0" rIns="0" bIns="0" rtlCol="0" anchor="t">
            <a:spAutoFit/>
          </a:bodyPr>
          <a:lstStyle/>
          <a:p>
            <a:pPr algn="ctr">
              <a:lnSpc>
                <a:spcPts val="8399"/>
              </a:lnSpc>
            </a:pPr>
            <a:r>
              <a:rPr lang="en-US" sz="5999" b="1" dirty="0">
                <a:solidFill>
                  <a:srgbClr val="000000"/>
                </a:solidFill>
                <a:latin typeface="Canva Sans Bold"/>
                <a:ea typeface="Canva Sans Bold"/>
                <a:cs typeface="Canva Sans Bold"/>
                <a:sym typeface="Canva Sans Bold"/>
              </a:rPr>
              <a:t>Diabetic retinopathy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3339417">
            <a:off x="-4376440" y="4903567"/>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784412">
            <a:off x="10517651" y="-8747965"/>
            <a:ext cx="13483298" cy="14598059"/>
          </a:xfrm>
          <a:custGeom>
            <a:avLst/>
            <a:gdLst/>
            <a:ahLst/>
            <a:cxnLst/>
            <a:rect l="l" t="t" r="r" b="b"/>
            <a:pathLst>
              <a:path w="13483298" h="14598059">
                <a:moveTo>
                  <a:pt x="0" y="0"/>
                </a:moveTo>
                <a:lnTo>
                  <a:pt x="13483298" y="0"/>
                </a:lnTo>
                <a:lnTo>
                  <a:pt x="13483298" y="14598059"/>
                </a:lnTo>
                <a:lnTo>
                  <a:pt x="0" y="145980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150234" y="2038278"/>
            <a:ext cx="14213904" cy="7995321"/>
          </a:xfrm>
          <a:custGeom>
            <a:avLst/>
            <a:gdLst/>
            <a:ahLst/>
            <a:cxnLst/>
            <a:rect l="l" t="t" r="r" b="b"/>
            <a:pathLst>
              <a:path w="14213904" h="7995321">
                <a:moveTo>
                  <a:pt x="0" y="0"/>
                </a:moveTo>
                <a:lnTo>
                  <a:pt x="14213904" y="0"/>
                </a:lnTo>
                <a:lnTo>
                  <a:pt x="14213904" y="7995321"/>
                </a:lnTo>
                <a:lnTo>
                  <a:pt x="0" y="7995321"/>
                </a:lnTo>
                <a:lnTo>
                  <a:pt x="0" y="0"/>
                </a:lnTo>
                <a:close/>
              </a:path>
            </a:pathLst>
          </a:custGeom>
          <a:blipFill>
            <a:blip r:embed="rId6"/>
            <a:stretch>
              <a:fillRect/>
            </a:stretch>
          </a:blipFill>
        </p:spPr>
        <p:txBody>
          <a:bodyPr/>
          <a:lstStyle/>
          <a:p>
            <a:endParaRPr lang="en-GB"/>
          </a:p>
        </p:txBody>
      </p:sp>
      <p:sp>
        <p:nvSpPr>
          <p:cNvPr id="5" name="TextBox 5"/>
          <p:cNvSpPr txBox="1"/>
          <p:nvPr/>
        </p:nvSpPr>
        <p:spPr>
          <a:xfrm>
            <a:off x="4142725" y="745232"/>
            <a:ext cx="8811275" cy="1009651"/>
          </a:xfrm>
          <a:prstGeom prst="rect">
            <a:avLst/>
          </a:prstGeom>
        </p:spPr>
        <p:txBody>
          <a:bodyPr wrap="square" lIns="0" tIns="0" rIns="0" bIns="0" rtlCol="0" anchor="t">
            <a:spAutoFit/>
          </a:bodyPr>
          <a:lstStyle/>
          <a:p>
            <a:pPr algn="ctr">
              <a:lnSpc>
                <a:spcPts val="8399"/>
              </a:lnSpc>
            </a:pPr>
            <a:r>
              <a:rPr lang="en-US" sz="5999" b="1" dirty="0">
                <a:solidFill>
                  <a:srgbClr val="000000"/>
                </a:solidFill>
                <a:latin typeface="Canva Sans Bold"/>
                <a:ea typeface="Canva Sans Bold"/>
                <a:cs typeface="Canva Sans Bold"/>
                <a:sym typeface="Canva Sans Bold"/>
              </a:rPr>
              <a:t>Diabetic retinopathy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DE9"/>
        </a:solidFill>
        <a:effectLst/>
      </p:bgPr>
    </p:bg>
    <p:spTree>
      <p:nvGrpSpPr>
        <p:cNvPr id="1" name=""/>
        <p:cNvGrpSpPr/>
        <p:nvPr/>
      </p:nvGrpSpPr>
      <p:grpSpPr>
        <a:xfrm>
          <a:off x="0" y="0"/>
          <a:ext cx="0" cy="0"/>
          <a:chOff x="0" y="0"/>
          <a:chExt cx="0" cy="0"/>
        </a:xfrm>
      </p:grpSpPr>
      <p:sp>
        <p:nvSpPr>
          <p:cNvPr id="2" name="Freeform 2"/>
          <p:cNvSpPr/>
          <p:nvPr/>
        </p:nvSpPr>
        <p:spPr>
          <a:xfrm rot="-2555465">
            <a:off x="-7292450" y="2644006"/>
            <a:ext cx="14755088" cy="15974997"/>
          </a:xfrm>
          <a:custGeom>
            <a:avLst/>
            <a:gdLst/>
            <a:ahLst/>
            <a:cxnLst/>
            <a:rect l="l" t="t" r="r" b="b"/>
            <a:pathLst>
              <a:path w="14755088" h="15974997">
                <a:moveTo>
                  <a:pt x="0" y="0"/>
                </a:moveTo>
                <a:lnTo>
                  <a:pt x="14755088" y="0"/>
                </a:lnTo>
                <a:lnTo>
                  <a:pt x="14755088" y="15974997"/>
                </a:lnTo>
                <a:lnTo>
                  <a:pt x="0" y="159749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2381267">
            <a:off x="7695561" y="-11646070"/>
            <a:ext cx="15574725" cy="16862400"/>
          </a:xfrm>
          <a:custGeom>
            <a:avLst/>
            <a:gdLst/>
            <a:ahLst/>
            <a:cxnLst/>
            <a:rect l="l" t="t" r="r" b="b"/>
            <a:pathLst>
              <a:path w="15574725" h="16862400">
                <a:moveTo>
                  <a:pt x="0" y="0"/>
                </a:moveTo>
                <a:lnTo>
                  <a:pt x="15574725" y="0"/>
                </a:lnTo>
                <a:lnTo>
                  <a:pt x="15574725" y="16862400"/>
                </a:lnTo>
                <a:lnTo>
                  <a:pt x="0" y="16862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2558166" y="1615815"/>
            <a:ext cx="11865231" cy="1960880"/>
          </a:xfrm>
          <a:prstGeom prst="rect">
            <a:avLst/>
          </a:prstGeom>
        </p:spPr>
        <p:txBody>
          <a:bodyPr lIns="0" tIns="0" rIns="0" bIns="0" rtlCol="0" anchor="t">
            <a:spAutoFit/>
          </a:bodyPr>
          <a:lstStyle/>
          <a:p>
            <a:pPr algn="ctr">
              <a:lnSpc>
                <a:spcPts val="7750"/>
              </a:lnSpc>
            </a:pPr>
            <a:r>
              <a:rPr lang="en-US" sz="6200" b="1">
                <a:solidFill>
                  <a:srgbClr val="2D799C"/>
                </a:solidFill>
                <a:latin typeface="Nunito Bold Bold"/>
                <a:ea typeface="Nunito Bold Bold"/>
                <a:cs typeface="Nunito Bold Bold"/>
                <a:sym typeface="Nunito Bold Bold"/>
              </a:rPr>
              <a:t>SCREENING FOR DIABETIC RETINOPATHY</a:t>
            </a:r>
          </a:p>
        </p:txBody>
      </p:sp>
      <p:grpSp>
        <p:nvGrpSpPr>
          <p:cNvPr id="5" name="Group 5"/>
          <p:cNvGrpSpPr/>
          <p:nvPr/>
        </p:nvGrpSpPr>
        <p:grpSpPr>
          <a:xfrm>
            <a:off x="4301030" y="3719698"/>
            <a:ext cx="9685940" cy="4980432"/>
            <a:chOff x="0" y="0"/>
            <a:chExt cx="2551029" cy="1311719"/>
          </a:xfrm>
        </p:grpSpPr>
        <p:sp>
          <p:nvSpPr>
            <p:cNvPr id="6" name="Freeform 6"/>
            <p:cNvSpPr/>
            <p:nvPr/>
          </p:nvSpPr>
          <p:spPr>
            <a:xfrm>
              <a:off x="0" y="0"/>
              <a:ext cx="2551029" cy="1311719"/>
            </a:xfrm>
            <a:custGeom>
              <a:avLst/>
              <a:gdLst/>
              <a:ahLst/>
              <a:cxnLst/>
              <a:rect l="l" t="t" r="r" b="b"/>
              <a:pathLst>
                <a:path w="2551029" h="1311719">
                  <a:moveTo>
                    <a:pt x="9592" y="0"/>
                  </a:moveTo>
                  <a:lnTo>
                    <a:pt x="2541438" y="0"/>
                  </a:lnTo>
                  <a:cubicBezTo>
                    <a:pt x="2546735" y="0"/>
                    <a:pt x="2551029" y="4294"/>
                    <a:pt x="2551029" y="9592"/>
                  </a:cubicBezTo>
                  <a:lnTo>
                    <a:pt x="2551029" y="1302127"/>
                  </a:lnTo>
                  <a:cubicBezTo>
                    <a:pt x="2551029" y="1307424"/>
                    <a:pt x="2546735" y="1311719"/>
                    <a:pt x="2541438" y="1311719"/>
                  </a:cubicBezTo>
                  <a:lnTo>
                    <a:pt x="9592" y="1311719"/>
                  </a:lnTo>
                  <a:cubicBezTo>
                    <a:pt x="4294" y="1311719"/>
                    <a:pt x="0" y="1307424"/>
                    <a:pt x="0" y="1302127"/>
                  </a:cubicBezTo>
                  <a:lnTo>
                    <a:pt x="0" y="9592"/>
                  </a:lnTo>
                  <a:cubicBezTo>
                    <a:pt x="0" y="4294"/>
                    <a:pt x="4294" y="0"/>
                    <a:pt x="9592" y="0"/>
                  </a:cubicBezTo>
                  <a:close/>
                </a:path>
              </a:pathLst>
            </a:custGeom>
            <a:solidFill>
              <a:srgbClr val="A5DAF3"/>
            </a:solidFill>
          </p:spPr>
          <p:txBody>
            <a:bodyPr/>
            <a:lstStyle/>
            <a:p>
              <a:endParaRPr lang="en-GB"/>
            </a:p>
          </p:txBody>
        </p:sp>
        <p:sp>
          <p:nvSpPr>
            <p:cNvPr id="7" name="TextBox 7"/>
            <p:cNvSpPr txBox="1"/>
            <p:nvPr/>
          </p:nvSpPr>
          <p:spPr>
            <a:xfrm>
              <a:off x="0" y="-57150"/>
              <a:ext cx="2551029" cy="1368869"/>
            </a:xfrm>
            <a:prstGeom prst="rect">
              <a:avLst/>
            </a:prstGeom>
          </p:spPr>
          <p:txBody>
            <a:bodyPr lIns="50800" tIns="50800" rIns="50800" bIns="50800" rtlCol="0" anchor="ctr"/>
            <a:lstStyle/>
            <a:p>
              <a:pPr marL="734061" lvl="1" indent="-367031" algn="l">
                <a:lnSpc>
                  <a:spcPts val="4760"/>
                </a:lnSpc>
                <a:buFont typeface="Arial"/>
                <a:buChar char="•"/>
              </a:pPr>
              <a:r>
                <a:rPr lang="en-US" sz="3400">
                  <a:solidFill>
                    <a:srgbClr val="5C3224"/>
                  </a:solidFill>
                  <a:latin typeface="Nunito"/>
                  <a:ea typeface="Nunito"/>
                  <a:cs typeface="Nunito"/>
                  <a:sym typeface="Nunito"/>
                </a:rPr>
                <a:t>Screening for diabetic retinopathy is important as it looks for changes before there is any damage to your vision</a:t>
              </a:r>
            </a:p>
            <a:p>
              <a:pPr marL="734061" lvl="1" indent="-367031" algn="l">
                <a:lnSpc>
                  <a:spcPts val="4760"/>
                </a:lnSpc>
                <a:buFont typeface="Arial"/>
                <a:buChar char="•"/>
              </a:pPr>
              <a:r>
                <a:rPr lang="en-US" sz="3400">
                  <a:solidFill>
                    <a:srgbClr val="5C3224"/>
                  </a:solidFill>
                  <a:latin typeface="Nunito"/>
                  <a:ea typeface="Nunito"/>
                  <a:cs typeface="Nunito"/>
                  <a:sym typeface="Nunito"/>
                </a:rPr>
                <a:t>This is the point when treatment is the most effective and less treatment is required</a:t>
              </a:r>
            </a:p>
            <a:p>
              <a:pPr marL="734061" lvl="1" indent="-367031" algn="l">
                <a:lnSpc>
                  <a:spcPts val="4760"/>
                </a:lnSpc>
                <a:buFont typeface="Arial"/>
                <a:buChar char="•"/>
              </a:pPr>
              <a:r>
                <a:rPr lang="en-US" sz="3400">
                  <a:solidFill>
                    <a:srgbClr val="5C3224"/>
                  </a:solidFill>
                  <a:latin typeface="Nunito"/>
                  <a:ea typeface="Nunito"/>
                  <a:cs typeface="Nunito"/>
                  <a:sym typeface="Nunito"/>
                </a:rPr>
                <a:t>Once changes to your vision occur more extensive treatment is needed and the poorer your vision outcome is.</a:t>
              </a:r>
            </a:p>
          </p:txBody>
        </p:sp>
      </p:grpSp>
      <p:sp>
        <p:nvSpPr>
          <p:cNvPr id="8" name="Freeform 8"/>
          <p:cNvSpPr/>
          <p:nvPr/>
        </p:nvSpPr>
        <p:spPr>
          <a:xfrm>
            <a:off x="350822" y="5754204"/>
            <a:ext cx="3950208" cy="4114800"/>
          </a:xfrm>
          <a:custGeom>
            <a:avLst/>
            <a:gdLst/>
            <a:ahLst/>
            <a:cxnLst/>
            <a:rect l="l" t="t" r="r" b="b"/>
            <a:pathLst>
              <a:path w="3950208" h="4114800">
                <a:moveTo>
                  <a:pt x="0" y="0"/>
                </a:moveTo>
                <a:lnTo>
                  <a:pt x="3950208" y="0"/>
                </a:lnTo>
                <a:lnTo>
                  <a:pt x="39502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13863204" y="381868"/>
            <a:ext cx="4166886" cy="4114800"/>
          </a:xfrm>
          <a:custGeom>
            <a:avLst/>
            <a:gdLst/>
            <a:ahLst/>
            <a:cxnLst/>
            <a:rect l="l" t="t" r="r" b="b"/>
            <a:pathLst>
              <a:path w="4166886" h="4114800">
                <a:moveTo>
                  <a:pt x="0" y="0"/>
                </a:moveTo>
                <a:lnTo>
                  <a:pt x="4166886" y="0"/>
                </a:lnTo>
                <a:lnTo>
                  <a:pt x="416688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559861" y="616021"/>
            <a:ext cx="2278560" cy="2278560"/>
          </a:xfrm>
          <a:custGeom>
            <a:avLst/>
            <a:gdLst/>
            <a:ahLst/>
            <a:cxnLst/>
            <a:rect l="l" t="t" r="r" b="b"/>
            <a:pathLst>
              <a:path w="2278560" h="2278560">
                <a:moveTo>
                  <a:pt x="0" y="0"/>
                </a:moveTo>
                <a:lnTo>
                  <a:pt x="2278560" y="0"/>
                </a:lnTo>
                <a:lnTo>
                  <a:pt x="2278560" y="2278560"/>
                </a:lnTo>
                <a:lnTo>
                  <a:pt x="0" y="22785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Freeform 11"/>
          <p:cNvSpPr/>
          <p:nvPr/>
        </p:nvSpPr>
        <p:spPr>
          <a:xfrm>
            <a:off x="15482923" y="8246279"/>
            <a:ext cx="2402321" cy="1912848"/>
          </a:xfrm>
          <a:custGeom>
            <a:avLst/>
            <a:gdLst/>
            <a:ahLst/>
            <a:cxnLst/>
            <a:rect l="l" t="t" r="r" b="b"/>
            <a:pathLst>
              <a:path w="2402321" h="1912848">
                <a:moveTo>
                  <a:pt x="0" y="0"/>
                </a:moveTo>
                <a:lnTo>
                  <a:pt x="2402322" y="0"/>
                </a:lnTo>
                <a:lnTo>
                  <a:pt x="2402322" y="1912848"/>
                </a:lnTo>
                <a:lnTo>
                  <a:pt x="0" y="19128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C94052633C1A4C98EECAAE25237614" ma:contentTypeVersion="19" ma:contentTypeDescription="Create a new document." ma:contentTypeScope="" ma:versionID="2d2d859476256335b5a9e55b0e99b2b0">
  <xsd:schema xmlns:xsd="http://www.w3.org/2001/XMLSchema" xmlns:xs="http://www.w3.org/2001/XMLSchema" xmlns:p="http://schemas.microsoft.com/office/2006/metadata/properties" xmlns:ns2="1fa9904c-6956-4975-80ae-a6d098e3bcbf" xmlns:ns3="00b0c27f-77c8-4749-b12d-5fd5055697d4" targetNamespace="http://schemas.microsoft.com/office/2006/metadata/properties" ma:root="true" ma:fieldsID="2faf709f41b4509c2e3b706a66c0320f" ns2:_="" ns3:_="">
    <xsd:import namespace="1fa9904c-6956-4975-80ae-a6d098e3bcbf"/>
    <xsd:import namespace="00b0c27f-77c8-4749-b12d-5fd5055697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SharedExternall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a9904c-6956-4975-80ae-a6d098e3b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683f44-6533-4dca-b5e2-1780b61b007a" ma:termSetId="09814cd3-568e-fe90-9814-8d621ff8fb84" ma:anchorId="fba54fb3-c3e1-fe81-a776-ca4b69148c4d" ma:open="true" ma:isKeyword="false">
      <xsd:complexType>
        <xsd:sequence>
          <xsd:element ref="pc:Terms" minOccurs="0" maxOccurs="1"/>
        </xsd:sequence>
      </xsd:complexType>
    </xsd:element>
    <xsd:element name="SharedExternally" ma:index="24" nillable="true" ma:displayName="Shared Externally" ma:format="RadioButtons" ma:internalName="SharedExternally">
      <xsd:simpleType>
        <xsd:union memberTypes="dms:Text">
          <xsd:simpleType>
            <xsd:restriction base="dms:Choice">
              <xsd:enumeration value="Shared Externally"/>
              <xsd:enumeration value="Subfolder Shared"/>
              <xsd:enumeration value="File Shared Externally"/>
            </xsd:restriction>
          </xsd:simpleType>
        </xsd:un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b0c27f-77c8-4749-b12d-5fd5055697d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9769da-55fa-4c3b-8270-5890c851d27b}" ma:internalName="TaxCatchAll" ma:showField="CatchAllData" ma:web="00b0c27f-77c8-4749-b12d-5fd5055697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907CB-CD81-4E3C-A91E-D6DE175DA07B}">
  <ds:schemaRefs>
    <ds:schemaRef ds:uri="http://schemas.microsoft.com/sharepoint/v3/contenttype/forms"/>
  </ds:schemaRefs>
</ds:datastoreItem>
</file>

<file path=customXml/itemProps2.xml><?xml version="1.0" encoding="utf-8"?>
<ds:datastoreItem xmlns:ds="http://schemas.openxmlformats.org/officeDocument/2006/customXml" ds:itemID="{48662333-82B3-4E5E-A680-934C0F4BB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a9904c-6956-4975-80ae-a6d098e3bcbf"/>
    <ds:schemaRef ds:uri="00b0c27f-77c8-4749-b12d-5fd505569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1688</Words>
  <Application>Microsoft Office PowerPoint</Application>
  <PresentationFormat>Custom</PresentationFormat>
  <Paragraphs>167</Paragraphs>
  <Slides>24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Nunito Bold Bold</vt:lpstr>
      <vt:lpstr>Nunito Bold</vt:lpstr>
      <vt:lpstr>Canva Sans Bold</vt:lpstr>
      <vt:lpstr>Canva Sans</vt:lpstr>
      <vt:lpstr>Nunito</vt:lpstr>
      <vt:lpstr>Arial</vt:lpstr>
      <vt:lpstr>Arimo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pathway of Diabetic retinopathy: Trials and Triumphs and the vision of the future</dc:title>
  <dc:creator>Georgina</dc:creator>
  <cp:lastModifiedBy>Georgina Bula</cp:lastModifiedBy>
  <cp:revision>2</cp:revision>
  <dcterms:created xsi:type="dcterms:W3CDTF">2006-08-16T00:00:00Z</dcterms:created>
  <dcterms:modified xsi:type="dcterms:W3CDTF">2024-09-25T10:16:15Z</dcterms:modified>
  <dc:identifier>DAGQp304TCs</dc:identifier>
</cp:coreProperties>
</file>